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63" r:id="rId7"/>
    <p:sldId id="264" r:id="rId8"/>
    <p:sldId id="265" r:id="rId9"/>
    <p:sldId id="266" r:id="rId10"/>
    <p:sldId id="267" r:id="rId11"/>
    <p:sldId id="283" r:id="rId12"/>
    <p:sldId id="284" r:id="rId13"/>
    <p:sldId id="285" r:id="rId14"/>
    <p:sldId id="268" r:id="rId15"/>
    <p:sldId id="286" r:id="rId16"/>
    <p:sldId id="287" r:id="rId17"/>
    <p:sldId id="288" r:id="rId18"/>
    <p:sldId id="289" r:id="rId19"/>
    <p:sldId id="290" r:id="rId20"/>
    <p:sldId id="269" r:id="rId21"/>
    <p:sldId id="270" r:id="rId22"/>
    <p:sldId id="271" r:id="rId23"/>
    <p:sldId id="272" r:id="rId24"/>
    <p:sldId id="273" r:id="rId25"/>
    <p:sldId id="274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275" r:id="rId36"/>
    <p:sldId id="276" r:id="rId37"/>
    <p:sldId id="277" r:id="rId38"/>
    <p:sldId id="300" r:id="rId39"/>
    <p:sldId id="301" r:id="rId40"/>
    <p:sldId id="302" r:id="rId41"/>
    <p:sldId id="306" r:id="rId42"/>
    <p:sldId id="303" r:id="rId43"/>
    <p:sldId id="304" r:id="rId44"/>
    <p:sldId id="305" r:id="rId45"/>
    <p:sldId id="279" r:id="rId46"/>
    <p:sldId id="280" r:id="rId47"/>
    <p:sldId id="281" r:id="rId48"/>
    <p:sldId id="307" r:id="rId49"/>
    <p:sldId id="308" r:id="rId50"/>
    <p:sldId id="309" r:id="rId51"/>
    <p:sldId id="310" r:id="rId52"/>
    <p:sldId id="311" r:id="rId53"/>
    <p:sldId id="315" r:id="rId54"/>
    <p:sldId id="312" r:id="rId55"/>
    <p:sldId id="313" r:id="rId56"/>
    <p:sldId id="314" r:id="rId57"/>
    <p:sldId id="282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259" r:id="rId69"/>
    <p:sldId id="260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61597-56CB-A6B7-7443-0D0B4F576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9D83FD-320D-328A-E05B-F8B0B76091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5D53C-7D8E-2735-36AB-D375CB5D6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28C6-43DB-4540-86D1-2037B6348A32}" type="datetimeFigureOut">
              <a:rPr lang="ko-KR" altLang="en-US" smtClean="0"/>
              <a:t>2022-08-04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58B5DD-CF22-CD99-EBAB-37AC54DDF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8CE376-29C0-D726-0A70-8E529132D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EAD12-E2CA-4792-A9DF-E61BCB98194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29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F473E-8DB8-807A-6F55-EDC0B0B0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6EE0E7-71FE-7DB6-16DF-B78AF79F1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655EB-DC55-590D-AA13-0381DD0DF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28C6-43DB-4540-86D1-2037B6348A32}" type="datetimeFigureOut">
              <a:rPr lang="ko-KR" altLang="en-US" smtClean="0"/>
              <a:t>2022-08-04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F1D214-ED91-1AB7-028A-935170C21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4E948-FB8E-B22A-2992-E316AB20E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EAD12-E2CA-4792-A9DF-E61BCB98194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13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59B2C9-C60B-D1D7-C1C2-C24036E7A2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9E19C1-BD98-1399-2642-F898A764E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3A86B5-434D-ED52-7FEB-7DB79CCDE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28C6-43DB-4540-86D1-2037B6348A32}" type="datetimeFigureOut">
              <a:rPr lang="ko-KR" altLang="en-US" smtClean="0"/>
              <a:t>2022-08-04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BF22E0-F96E-0A7B-BADB-86231B1DF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CA7F1-D873-EEAD-CA1D-9A28169F1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EAD12-E2CA-4792-A9DF-E61BCB98194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1897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684C1-6A09-7F2E-3711-E0C7D9908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D1E87B-6D0C-9217-BEB1-8FA7B2AD3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C0097F-F74B-18C5-C5A1-DE78884BF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28C6-43DB-4540-86D1-2037B6348A32}" type="datetimeFigureOut">
              <a:rPr lang="ko-KR" altLang="en-US" smtClean="0"/>
              <a:t>2022-08-04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7F515C-6FC6-1BE7-2BF2-F8A458D26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885D0-19B7-22E5-75AB-58B902BCE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EAD12-E2CA-4792-A9DF-E61BCB98194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9766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942E3F-976B-4542-6690-C79AB9ED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50F965-625B-9152-5D36-5DB2AA53B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ECE841-6A6A-3F54-0E8A-B2218E92C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28C6-43DB-4540-86D1-2037B6348A32}" type="datetimeFigureOut">
              <a:rPr lang="ko-KR" altLang="en-US" smtClean="0"/>
              <a:t>2022-08-04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4AB215-BC42-F7EA-86ED-3F2F73B56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6EA052-D73F-5DA5-40A7-5D7C43097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EAD12-E2CA-4792-A9DF-E61BCB98194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702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A6A56-7795-1AC7-5107-38F6CD15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6CC684-83EB-2C6F-AECF-4EC565636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E09DFD-C463-81DE-2490-96C4D0691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3176F5-A233-E1F9-7231-B60F87A94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28C6-43DB-4540-86D1-2037B6348A32}" type="datetimeFigureOut">
              <a:rPr lang="ko-KR" altLang="en-US" smtClean="0"/>
              <a:t>2022-08-04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063F81-C6F6-FF53-5CA4-CE6F8C0F9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B01C58-42A3-A27A-E848-ACE63FEC6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EAD12-E2CA-4792-A9DF-E61BCB98194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540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521FC-99BE-2537-9263-B5D72FEA4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31C4E-5B43-ACF8-15C8-605E36BE5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DE8689-4DEF-96DB-444A-FA1374CE5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7EB29AF-E881-BC51-9A56-6E8E7CB73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434ECF-A786-C21E-E815-CFD5CD06D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D37B05-520F-C069-326A-D8E2C10D2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28C6-43DB-4540-86D1-2037B6348A32}" type="datetimeFigureOut">
              <a:rPr lang="ko-KR" altLang="en-US" smtClean="0"/>
              <a:t>2022-08-04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AB4A5D-0506-4EDC-ED1B-ED0E0D9F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1AFF58-D2C0-5DF0-3932-7C6DB3D26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EAD12-E2CA-4792-A9DF-E61BCB98194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1307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4A3CD-E3E4-6851-8420-3A30AF50A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A6ECEB-919A-3919-C355-D673AFF7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28C6-43DB-4540-86D1-2037B6348A32}" type="datetimeFigureOut">
              <a:rPr lang="ko-KR" altLang="en-US" smtClean="0"/>
              <a:t>2022-08-04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8319DD6-4328-AAEA-E7A0-D5A041CA0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C48BE8-955A-8360-E828-5AF5535B1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EAD12-E2CA-4792-A9DF-E61BCB98194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387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95ADB0-3087-2FBE-40A5-67062CADE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28C6-43DB-4540-86D1-2037B6348A32}" type="datetimeFigureOut">
              <a:rPr lang="ko-KR" altLang="en-US" smtClean="0"/>
              <a:t>2022-08-04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3FE5DF-64D2-9EFF-81DC-B33E7F2A6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5D0217-9BDA-A62E-C404-7C466924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EAD12-E2CA-4792-A9DF-E61BCB98194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867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5F70D-6FD2-5A2D-3332-02EB31EE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5F7D5D-8F02-2C02-FDFF-5DC9AC208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A43350-7853-44A7-D72D-B405D5771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2DF81-1CB6-6BB5-29F0-11BD19E53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28C6-43DB-4540-86D1-2037B6348A32}" type="datetimeFigureOut">
              <a:rPr lang="ko-KR" altLang="en-US" smtClean="0"/>
              <a:t>2022-08-04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B07B87-D3E3-6830-2082-24C13E2BE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BD2CCD-39F0-7393-60D0-AD7DF7E83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EAD12-E2CA-4792-A9DF-E61BCB98194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0090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B4900-ED20-D775-657F-45EE03017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12BB2F4-D66D-DDCC-1598-E533DB5857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9F97B3-AD1F-634B-CFB9-A92F7F728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5B260E-AA7E-02FA-2364-2B3393C6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28C6-43DB-4540-86D1-2037B6348A32}" type="datetimeFigureOut">
              <a:rPr lang="ko-KR" altLang="en-US" smtClean="0"/>
              <a:t>2022-08-04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F303EF-AD8F-BBA1-BDE9-2736C9617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A93B64-F796-D534-4346-4368D724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EAD12-E2CA-4792-A9DF-E61BCB98194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3856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F2D209-4ED9-E89F-5CB7-FF75B50F0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1FD4C6-F590-2169-8014-164788385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2392A6-D229-DCF5-DED1-2671DA94FD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B28C6-43DB-4540-86D1-2037B6348A32}" type="datetimeFigureOut">
              <a:rPr lang="ko-KR" altLang="en-US" smtClean="0"/>
              <a:t>2022-08-04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ED145-FF8D-2CC4-6314-55B6371C2C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C7EAF3-9782-8693-7CF2-8CBA522CD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EAD12-E2CA-4792-A9DF-E61BCB98194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824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svg"/><Relationship Id="rId7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.svg"/><Relationship Id="rId7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.svg"/><Relationship Id="rId7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4.sv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4.svg"/><Relationship Id="rId7" Type="http://schemas.openxmlformats.org/officeDocument/2006/relationships/image" Target="../media/image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4.svg"/><Relationship Id="rId7" Type="http://schemas.openxmlformats.org/officeDocument/2006/relationships/image" Target="../media/image10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4.svg"/><Relationship Id="rId7" Type="http://schemas.openxmlformats.org/officeDocument/2006/relationships/image" Target="../media/image1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4.svg"/><Relationship Id="rId7" Type="http://schemas.openxmlformats.org/officeDocument/2006/relationships/image" Target="../media/image1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4.svg"/><Relationship Id="rId7" Type="http://schemas.openxmlformats.org/officeDocument/2006/relationships/image" Target="../media/image1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4.svg"/><Relationship Id="rId7" Type="http://schemas.openxmlformats.org/officeDocument/2006/relationships/image" Target="../media/image1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sv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CF9EFE-7068-1E60-9226-00723AA677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질적연구방법론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3F6BDC-047B-2824-B4AE-04D1EE430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75354"/>
            <a:ext cx="9144000" cy="882445"/>
          </a:xfrm>
        </p:spPr>
        <p:txBody>
          <a:bodyPr/>
          <a:lstStyle/>
          <a:p>
            <a:r>
              <a:rPr lang="ko-KR" altLang="en-US" dirty="0"/>
              <a:t>논준모연구소 </a:t>
            </a:r>
            <a:r>
              <a:rPr lang="en-US" altLang="ko-KR" dirty="0"/>
              <a:t>&amp; </a:t>
            </a:r>
            <a:r>
              <a:rPr lang="ko-KR" altLang="en-US" dirty="0"/>
              <a:t>논준모대학원</a:t>
            </a:r>
          </a:p>
        </p:txBody>
      </p:sp>
    </p:spTree>
    <p:extLst>
      <p:ext uri="{BB962C8B-B14F-4D97-AF65-F5344CB8AC3E}">
        <p14:creationId xmlns:p14="http://schemas.microsoft.com/office/powerpoint/2010/main" val="2331418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현상학적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45ED3-E02B-7E02-AF3D-06960CE4103D}"/>
              </a:ext>
            </a:extLst>
          </p:cNvPr>
          <p:cNvSpPr/>
          <p:nvPr/>
        </p:nvSpPr>
        <p:spPr>
          <a:xfrm>
            <a:off x="655740" y="1416767"/>
            <a:ext cx="528901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van Manen(1997)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의 해석학적 현상학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18A123-9E74-AA8A-3057-15FC9C4F3C5A}"/>
              </a:ext>
            </a:extLst>
          </p:cNvPr>
          <p:cNvSpPr txBox="1"/>
          <p:nvPr/>
        </p:nvSpPr>
        <p:spPr>
          <a:xfrm>
            <a:off x="932576" y="1909859"/>
            <a:ext cx="10375784" cy="392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의미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전통적 해석학을 따르면서도 현상과 의미는 연구자에 의해 해석 될 수밖에 없다는 관점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구조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(6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가지 범주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)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&lt;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실질적 연구를 위한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4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가지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&gt;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(1)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체험의 본성으로 돌아가기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   ① 현상학적 물음 던지지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“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어떤 것이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정말로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어떠한가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?”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   ②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괄호치기 상태 유지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경험을 있는 그대로 탐구하기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다양한 자료수집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)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(3)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현상을 특징짓는 본질적 주제에 관한 반성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의미추적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-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범주화 시도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)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(4)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글쓰기와 고쳐 쓰기의 기술을 통해 현상을 기술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최종 연구과정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)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&lt;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연구자가 취해야 하는 태도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2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가지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&gt;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(5)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현상과 강력하고도 지향적인 관계 유지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(6)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부분과 전체를 고려함으로써 연구상황의 균형 잡기</a:t>
            </a:r>
          </a:p>
        </p:txBody>
      </p:sp>
    </p:spTree>
    <p:extLst>
      <p:ext uri="{BB962C8B-B14F-4D97-AF65-F5344CB8AC3E}">
        <p14:creationId xmlns:p14="http://schemas.microsoft.com/office/powerpoint/2010/main" val="136835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현상학적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45ED3-E02B-7E02-AF3D-06960CE4103D}"/>
              </a:ext>
            </a:extLst>
          </p:cNvPr>
          <p:cNvSpPr/>
          <p:nvPr/>
        </p:nvSpPr>
        <p:spPr>
          <a:xfrm>
            <a:off x="655740" y="1416767"/>
            <a:ext cx="67092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van Manen(1997)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의 해석학적 현상학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F10CD8-CDE1-2A65-18EA-53B9A20B4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038" y="2054225"/>
            <a:ext cx="5995973" cy="4510783"/>
          </a:xfrm>
          <a:prstGeom prst="rect">
            <a:avLst/>
          </a:prstGeom>
        </p:spPr>
      </p:pic>
      <p:pic>
        <p:nvPicPr>
          <p:cNvPr id="11" name="그래픽 10" descr="배지 체크 표시 단색으로 채워진">
            <a:extLst>
              <a:ext uri="{FF2B5EF4-FFF2-40B4-BE49-F238E27FC236}">
                <a16:creationId xmlns:a16="http://schemas.microsoft.com/office/drawing/2014/main" id="{BD1D1107-A1BC-2163-F951-CDF15957EF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11593" y="4195358"/>
            <a:ext cx="457200" cy="457200"/>
          </a:xfrm>
          <a:prstGeom prst="rect">
            <a:avLst/>
          </a:prstGeom>
        </p:spPr>
      </p:pic>
      <p:pic>
        <p:nvPicPr>
          <p:cNvPr id="12" name="그래픽 11" descr="배지 체크 표시 단색으로 채워진">
            <a:extLst>
              <a:ext uri="{FF2B5EF4-FFF2-40B4-BE49-F238E27FC236}">
                <a16:creationId xmlns:a16="http://schemas.microsoft.com/office/drawing/2014/main" id="{50604D69-1D00-19D6-01B9-3D29F4D77A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11593" y="5734107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92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현상학적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45ED3-E02B-7E02-AF3D-06960CE4103D}"/>
              </a:ext>
            </a:extLst>
          </p:cNvPr>
          <p:cNvSpPr/>
          <p:nvPr/>
        </p:nvSpPr>
        <p:spPr>
          <a:xfrm>
            <a:off x="655740" y="1416767"/>
            <a:ext cx="68791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van Manen(1997)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의 해석학적 현상학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1)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E87402-B550-2CA3-0726-9C21ADA5C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88" y="2179463"/>
            <a:ext cx="3137737" cy="42248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707CA6-20D1-6D6C-7D77-030EFBB80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829" y="2034434"/>
            <a:ext cx="3590859" cy="43368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6F050E0-B778-1834-5AB7-0E6F7F63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492" y="2034434"/>
            <a:ext cx="3443174" cy="43699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0413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현상학적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45ED3-E02B-7E02-AF3D-06960CE4103D}"/>
              </a:ext>
            </a:extLst>
          </p:cNvPr>
          <p:cNvSpPr/>
          <p:nvPr/>
        </p:nvSpPr>
        <p:spPr>
          <a:xfrm>
            <a:off x="655740" y="1416767"/>
            <a:ext cx="687919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van Manen(1997)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의 해석학적 현상학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2)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1751F4-F48C-09DE-813F-3F3A24C8B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820" y="1284539"/>
            <a:ext cx="3894157" cy="40541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8DBC56-C3F6-5CD5-2DC8-19F846B93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60" y="2054225"/>
            <a:ext cx="3252665" cy="4275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FAEDDD-110A-2B61-E14C-7B197428A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516" y="2054225"/>
            <a:ext cx="3840813" cy="32845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5465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현상학적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45ED3-E02B-7E02-AF3D-06960CE4103D}"/>
              </a:ext>
            </a:extLst>
          </p:cNvPr>
          <p:cNvSpPr/>
          <p:nvPr/>
        </p:nvSpPr>
        <p:spPr>
          <a:xfrm>
            <a:off x="655740" y="1416767"/>
            <a:ext cx="32356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Giorgi(1999)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의 현상학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18A123-9E74-AA8A-3057-15FC9C4F3C5A}"/>
              </a:ext>
            </a:extLst>
          </p:cNvPr>
          <p:cNvSpPr txBox="1"/>
          <p:nvPr/>
        </p:nvSpPr>
        <p:spPr>
          <a:xfrm>
            <a:off x="444617" y="1909859"/>
            <a:ext cx="11325137" cy="4251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의미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연구자의 현상학적 직관에 의한 환원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(reduction)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을 통해 이해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‘비실재적’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‘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의도적’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‘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정체성’ 강조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‘내재적’ 특성</a:t>
            </a:r>
            <a:endParaRPr lang="en-US" altLang="ko-KR" sz="1400" kern="0" spc="0" dirty="0">
              <a:solidFill>
                <a:srgbClr val="000000"/>
              </a:solidFill>
              <a:effectLst/>
              <a:ea typeface="한양신명조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특성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비실재성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주관성에 속한 것이라고 해서 제거되어야 할 것이 아니라는 것을 강조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의도성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인과관계를 추구하는 자연과학과 달리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인과관계가 한정적이지 않다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대상을 향한 의식작용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개인의 주관은 의식작용의 근원</a:t>
            </a:r>
            <a:endParaRPr lang="en-US" altLang="ko-KR" sz="1400" kern="0" spc="0" dirty="0">
              <a:solidFill>
                <a:srgbClr val="000000"/>
              </a:solidFill>
              <a:effectLst/>
              <a:ea typeface="한양신명조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(3)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정체성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자연과학은 물질을 다루고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과거에 만들어진 것이지만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대상의 정체성은 지속적으로 재형성되는 것이고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종결이 없다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(4)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내재성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초월적 대상은 세상 안에 있으며 의식적인 부분이 아니다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하지만 내재적 대상은 의식과 동일한 선상에서의 흐름에 속하며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연구참여자의 표현행위로 전달된다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개인의 내재적 경험이 전달될 수 있는 기술방법의 단계는 다음과 같다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  ①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전체를 인식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대상자가 진술한 전체적인 내용에 대한 일반적인 인식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녹취된 텍스트를 반복하여 읽으면서 전반적인 내용을 파악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  ②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연구자의 학문적 주제에 합당한 현상을 의미단위로 구분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진술 내용 중 의미단위를 나눔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차후 다른 전문가를 통해 검증받음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  ③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의미단위를 조합하여 주제화시킨 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중심의미를 학문적인 용어로 변경시킴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이 과정에서 시간성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관계성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맥락성 등을 고려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  ④ 도출된 중심의미를 구조적으로 통합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도출된 상황적 구조를 연구주제에 맞는지 고민하고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다른 전문가를 통해 검토받음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이때 대상자의 개별 경험이 반영된 내러티브를 상황적 구조에 맞게 적용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그리고 대상자 개인의 경험에 대한 의미와 본질을 함축하는 전체 연구참여자의 경험을 일반적 구조로 통합시킴</a:t>
            </a:r>
          </a:p>
        </p:txBody>
      </p:sp>
    </p:spTree>
    <p:extLst>
      <p:ext uri="{BB962C8B-B14F-4D97-AF65-F5344CB8AC3E}">
        <p14:creationId xmlns:p14="http://schemas.microsoft.com/office/powerpoint/2010/main" val="3398286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현상학적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45ED3-E02B-7E02-AF3D-06960CE4103D}"/>
              </a:ext>
            </a:extLst>
          </p:cNvPr>
          <p:cNvSpPr/>
          <p:nvPr/>
        </p:nvSpPr>
        <p:spPr>
          <a:xfrm>
            <a:off x="655740" y="1416767"/>
            <a:ext cx="46558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Giorgi(1999)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의 현상학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350BF1-AAF8-84B2-2E01-2AC798F05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3116" y="918764"/>
            <a:ext cx="5314883" cy="5416962"/>
          </a:xfrm>
          <a:prstGeom prst="rect">
            <a:avLst/>
          </a:prstGeom>
        </p:spPr>
      </p:pic>
      <p:pic>
        <p:nvPicPr>
          <p:cNvPr id="8" name="그래픽 7" descr="배지 체크 표시 단색으로 채워진">
            <a:extLst>
              <a:ext uri="{FF2B5EF4-FFF2-40B4-BE49-F238E27FC236}">
                <a16:creationId xmlns:a16="http://schemas.microsoft.com/office/drawing/2014/main" id="{8001B6AC-4990-5A03-4E2C-FB8C73D811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116" y="3398645"/>
            <a:ext cx="457200" cy="457200"/>
          </a:xfrm>
          <a:prstGeom prst="rect">
            <a:avLst/>
          </a:prstGeom>
        </p:spPr>
      </p:pic>
      <p:pic>
        <p:nvPicPr>
          <p:cNvPr id="11" name="그래픽 10" descr="배지 체크 표시 단색으로 채워진">
            <a:extLst>
              <a:ext uri="{FF2B5EF4-FFF2-40B4-BE49-F238E27FC236}">
                <a16:creationId xmlns:a16="http://schemas.microsoft.com/office/drawing/2014/main" id="{21CD797C-7EBC-C0C4-2583-B75E70AE1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116" y="531623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86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현상학적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45ED3-E02B-7E02-AF3D-06960CE4103D}"/>
              </a:ext>
            </a:extLst>
          </p:cNvPr>
          <p:cNvSpPr/>
          <p:nvPr/>
        </p:nvSpPr>
        <p:spPr>
          <a:xfrm>
            <a:off x="655740" y="1416767"/>
            <a:ext cx="482580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Giorgi(1999)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의 현상학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1)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6C49BE-CC5D-B048-8646-85507970B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87" y="2032205"/>
            <a:ext cx="3649592" cy="44912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9BEE00-5138-B378-266E-AD90D5358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073" y="2032205"/>
            <a:ext cx="3430553" cy="3891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807451-5791-9A78-006B-3F13182DD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8762" y="1416695"/>
            <a:ext cx="3357557" cy="45460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2938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현상학적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45ED3-E02B-7E02-AF3D-06960CE4103D}"/>
              </a:ext>
            </a:extLst>
          </p:cNvPr>
          <p:cNvSpPr/>
          <p:nvPr/>
        </p:nvSpPr>
        <p:spPr>
          <a:xfrm>
            <a:off x="655740" y="1416767"/>
            <a:ext cx="482580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Giorgi(1999)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의 현상학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1)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19DC5E-A90A-D2C2-D63C-C5C9CDBFF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40" y="2039476"/>
            <a:ext cx="3424647" cy="4430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F26293-55E1-7A47-5014-2C63F0DEE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428" y="2039476"/>
            <a:ext cx="3624367" cy="34017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2A646E6-4C55-C3A5-2314-AE21F0B3B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1893" y="1259240"/>
            <a:ext cx="3624367" cy="4339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5004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현상학적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45ED3-E02B-7E02-AF3D-06960CE4103D}"/>
              </a:ext>
            </a:extLst>
          </p:cNvPr>
          <p:cNvSpPr/>
          <p:nvPr/>
        </p:nvSpPr>
        <p:spPr>
          <a:xfrm>
            <a:off x="655740" y="1416767"/>
            <a:ext cx="482580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Giorgi(1999)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의 현상학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2)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410774-768A-8B27-E0C8-ED5CDC845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17" y="2179463"/>
            <a:ext cx="3204049" cy="40122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13136B5-A051-7097-5FBD-8298BAD83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393" y="2063535"/>
            <a:ext cx="3204049" cy="4351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4E886AD-F211-9416-2D1E-BF824E30DD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7562" y="1640329"/>
            <a:ext cx="3473374" cy="47749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5334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현상학적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45ED3-E02B-7E02-AF3D-06960CE4103D}"/>
              </a:ext>
            </a:extLst>
          </p:cNvPr>
          <p:cNvSpPr/>
          <p:nvPr/>
        </p:nvSpPr>
        <p:spPr>
          <a:xfrm>
            <a:off x="655740" y="1416767"/>
            <a:ext cx="482580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Giorgi(1999)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의 현상학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2)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A129DF-5708-59B8-3B6C-CF4F030EC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97" y="1928222"/>
            <a:ext cx="3249257" cy="45753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46CC7A7-A07E-6953-AD7C-0B4D17303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227" y="1928222"/>
            <a:ext cx="3408040" cy="35130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71C0F94-4BE1-E59B-C671-20C6A84A8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7240" y="1524000"/>
            <a:ext cx="3280636" cy="40019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4396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설정 단색으로 채워진">
            <a:extLst>
              <a:ext uri="{FF2B5EF4-FFF2-40B4-BE49-F238E27FC236}">
                <a16:creationId xmlns:a16="http://schemas.microsoft.com/office/drawing/2014/main" id="{AEAABBF0-55C1-9F17-4184-A3063372C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2298" y="1068174"/>
            <a:ext cx="483789" cy="48378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EEED63-DFA5-6BDC-A778-840F9631A79B}"/>
              </a:ext>
            </a:extLst>
          </p:cNvPr>
          <p:cNvSpPr/>
          <p:nvPr/>
        </p:nvSpPr>
        <p:spPr>
          <a:xfrm>
            <a:off x="1796087" y="1017680"/>
            <a:ext cx="14412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INDEX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EEBF9-1C14-66DB-1E5A-8B0112B495DB}"/>
              </a:ext>
            </a:extLst>
          </p:cNvPr>
          <p:cNvSpPr txBox="1"/>
          <p:nvPr/>
        </p:nvSpPr>
        <p:spPr>
          <a:xfrm>
            <a:off x="4412609" y="922789"/>
            <a:ext cx="2852063" cy="44067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lnSpc>
                <a:spcPct val="200000"/>
              </a:lnSpc>
              <a:buAutoNum type="romanUcPeriod"/>
            </a:pPr>
            <a:r>
              <a:rPr lang="ko-KR" altLang="en-US" sz="2400" dirty="0"/>
              <a:t>질적연구의 특성</a:t>
            </a:r>
            <a:endParaRPr lang="en-US" altLang="ko-KR" sz="2400" dirty="0"/>
          </a:p>
          <a:p>
            <a:pPr marL="400050" indent="-400050">
              <a:lnSpc>
                <a:spcPct val="200000"/>
              </a:lnSpc>
              <a:buAutoNum type="romanUcPeriod"/>
            </a:pPr>
            <a:r>
              <a:rPr lang="ko-KR" altLang="en-US" sz="2400" dirty="0"/>
              <a:t>현상학적 연구</a:t>
            </a:r>
            <a:endParaRPr lang="en-US" altLang="ko-KR" sz="2400" dirty="0"/>
          </a:p>
          <a:p>
            <a:pPr marL="400050" indent="-400050">
              <a:lnSpc>
                <a:spcPct val="200000"/>
              </a:lnSpc>
              <a:buAutoNum type="romanUcPeriod"/>
            </a:pPr>
            <a:r>
              <a:rPr lang="ko-KR" altLang="en-US" sz="2400" dirty="0"/>
              <a:t>근거이론 연구</a:t>
            </a:r>
            <a:endParaRPr lang="en-US" altLang="ko-KR" sz="2400" dirty="0"/>
          </a:p>
          <a:p>
            <a:pPr marL="400050" indent="-400050">
              <a:lnSpc>
                <a:spcPct val="200000"/>
              </a:lnSpc>
              <a:buAutoNum type="romanUcPeriod"/>
            </a:pPr>
            <a:r>
              <a:rPr lang="ko-KR" altLang="en-US" sz="2400" dirty="0"/>
              <a:t>내러티브 연구</a:t>
            </a:r>
            <a:endParaRPr lang="en-US" altLang="ko-KR" sz="2400" dirty="0"/>
          </a:p>
          <a:p>
            <a:pPr marL="400050" indent="-400050">
              <a:lnSpc>
                <a:spcPct val="200000"/>
              </a:lnSpc>
              <a:buAutoNum type="romanUcPeriod"/>
            </a:pPr>
            <a:r>
              <a:rPr lang="ko-KR" altLang="en-US" sz="2400" dirty="0"/>
              <a:t>문화기술지 연구</a:t>
            </a:r>
            <a:endParaRPr lang="en-US" altLang="ko-KR" sz="2400" dirty="0"/>
          </a:p>
          <a:p>
            <a:pPr marL="400050" indent="-400050">
              <a:lnSpc>
                <a:spcPct val="200000"/>
              </a:lnSpc>
              <a:buAutoNum type="romanUcPeriod"/>
            </a:pPr>
            <a:r>
              <a:rPr lang="ko-KR" altLang="en-US" sz="2400" dirty="0"/>
              <a:t>사례 연구</a:t>
            </a:r>
          </a:p>
        </p:txBody>
      </p:sp>
    </p:spTree>
    <p:extLst>
      <p:ext uri="{BB962C8B-B14F-4D97-AF65-F5344CB8AC3E}">
        <p14:creationId xmlns:p14="http://schemas.microsoft.com/office/powerpoint/2010/main" val="488148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근거이론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45ED3-E02B-7E02-AF3D-06960CE4103D}"/>
              </a:ext>
            </a:extLst>
          </p:cNvPr>
          <p:cNvSpPr/>
          <p:nvPr/>
        </p:nvSpPr>
        <p:spPr>
          <a:xfrm>
            <a:off x="655740" y="1416767"/>
            <a:ext cx="244810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구성주의적 관점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8E7A7-D58C-0CE7-540D-12ABF2BB221A}"/>
              </a:ext>
            </a:extLst>
          </p:cNvPr>
          <p:cNvSpPr txBox="1"/>
          <p:nvPr/>
        </p:nvSpPr>
        <p:spPr>
          <a:xfrm>
            <a:off x="932576" y="1909859"/>
            <a:ext cx="10375784" cy="2319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출발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독일의 구성주의 심리학자 빌헬름 분트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(Wilhelm wundt, 1832-1920)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의 제자인 에드워드 티치너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(Edward Bradford Tichenner(1867-1927)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에 의해 시작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의식이란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의식의 요소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과정이며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시간에 따라 보강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수정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중복된다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(2)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의미의 맥락이론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  ① 경험의 통합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의식의 요소들을 구체적인 경험으로 통합시켜서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그 이후 과정 분석에 도움을 받음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  ② 맥락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경험의 통합으로 존재하지 않는 의미를 만들어 내는 것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76326E-46A4-D5C9-B716-C86EF100BF4E}"/>
              </a:ext>
            </a:extLst>
          </p:cNvPr>
          <p:cNvSpPr/>
          <p:nvPr/>
        </p:nvSpPr>
        <p:spPr>
          <a:xfrm>
            <a:off x="648749" y="4421427"/>
            <a:ext cx="40959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근거이론과 구성주의 세계관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5031B-79D5-D6A5-FD5D-C2B326AFCF50}"/>
              </a:ext>
            </a:extLst>
          </p:cNvPr>
          <p:cNvSpPr txBox="1"/>
          <p:nvPr/>
        </p:nvSpPr>
        <p:spPr>
          <a:xfrm>
            <a:off x="925584" y="4914519"/>
            <a:ext cx="10575721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사회구성주의 관점을 옹호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(Charmaz, 2006) 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다양한 세계와 여러 개의 진실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특정 세계와 관점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행동의 복잡성을 강조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유연한 지침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이론에 대한 초점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각인되고 숨겨진 네트워크와 상황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관계 내의 경험에 대한 학습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권력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의사소통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기회에 대한 시각적 위계구조 형성 등으로 해석학적 접근을 취함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3)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연구자의 역할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과정 전반에 걸쳐 범주들에 대해 결정을 내리며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자료에 질문을 던지고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개인적인 가치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경험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우선순위들을 전개</a:t>
            </a:r>
            <a:endParaRPr lang="en-US" altLang="ko-KR" sz="1400" kern="0" spc="0" dirty="0">
              <a:solidFill>
                <a:srgbClr val="000000"/>
              </a:solidFill>
              <a:effectLst/>
              <a:ea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840989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근거이론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45ED3-E02B-7E02-AF3D-06960CE4103D}"/>
              </a:ext>
            </a:extLst>
          </p:cNvPr>
          <p:cNvSpPr/>
          <p:nvPr/>
        </p:nvSpPr>
        <p:spPr>
          <a:xfrm>
            <a:off x="655740" y="1416767"/>
            <a:ext cx="34804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근거이론의 출발과 과정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8E7A7-D58C-0CE7-540D-12ABF2BB221A}"/>
              </a:ext>
            </a:extLst>
          </p:cNvPr>
          <p:cNvSpPr txBox="1"/>
          <p:nvPr/>
        </p:nvSpPr>
        <p:spPr>
          <a:xfrm>
            <a:off x="932576" y="1909859"/>
            <a:ext cx="10375784" cy="4251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1) 60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년대 사회학자인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Glaser &amp; Strauss(1967)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에 의해 명료화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(1) Glaser 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컬럼비아 대학의 실증주의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(2) Strauss 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시카고학파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상징적 상호작용론의 실용주의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현장연구에 기초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)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2) Strauss &amp; Corbin(1990)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이 근거이론 연구 기준 제시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정확한 분석적 스토리를 개발해야 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이것은 근거이론의 선택 코딩 단계에서 제시되어야 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(2)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현상적 기술보다는 추상적 수준에서 분석적인 이론을 기술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(3)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수집된 정보는 범주들 간의 관계를 구체화해야하며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이것은 명제를 발전시키는 축 코딩 과정에서 이루어지는 근거이론의 이론화 부분이다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(4)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범주들 간의 관계를 공고히 하기 위해 변형 되었거나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관련되었던 조건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결과 등을 구체화하고 구성요소의 유기적인 상호관계를 통하여 상이한 결과도 지지할 수 있어야 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3) Charmaz(2006)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의 주장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엄격하고 체계적인 근거이론을 기계적으로 따르기보다는 근거이론의 방법론적 강점과 유연성에 주목할 필요가 있다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(2)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연구자의 열정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관심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개방적 사고로 근거이론을 수행할 필요가 있다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7577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근거이론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45ED3-E02B-7E02-AF3D-06960CE4103D}"/>
              </a:ext>
            </a:extLst>
          </p:cNvPr>
          <p:cNvSpPr/>
          <p:nvPr/>
        </p:nvSpPr>
        <p:spPr>
          <a:xfrm>
            <a:off x="655740" y="1416767"/>
            <a:ext cx="71631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Strauss &amp; Corbin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의 근거이론 품질 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가지 판단기준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8E7A7-D58C-0CE7-540D-12ABF2BB221A}"/>
              </a:ext>
            </a:extLst>
          </p:cNvPr>
          <p:cNvSpPr txBox="1"/>
          <p:nvPr/>
        </p:nvSpPr>
        <p:spPr>
          <a:xfrm>
            <a:off x="932576" y="1909859"/>
            <a:ext cx="10375784" cy="231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최초 표본은 어떻게 선택되었으며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표본 선택의 근거는 무엇인가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?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연구의 주요 범주들은 어떻게 나타났는가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?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3)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주요 범주의 사건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부수적 사건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행동 등은 무엇인가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?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4)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어떤 범주에 기초하여 자료 수집을 했으며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범주를 대표할 수 있나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?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5)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범주들 사이의 개념과 관계와 관련된 가설은 무엇이며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가설이 형성되고 검증되는 근거는 무엇인가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?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6)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가설이 실재를 지지하지 않을 때가 있는가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?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이러한 차이를 어떻게 설명할 것인가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?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실재 현상은 가설에 어떤 영향을 미쳤는가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?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7)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핵심 범주는 어떻게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왜 선택되었는가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?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핵심 범주의 생성 근거는 무엇인가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8C5ECD-26E9-FC46-03A9-189369BD9C0F}"/>
              </a:ext>
            </a:extLst>
          </p:cNvPr>
          <p:cNvSpPr txBox="1"/>
          <p:nvPr/>
        </p:nvSpPr>
        <p:spPr>
          <a:xfrm>
            <a:off x="7818855" y="1413482"/>
            <a:ext cx="2319206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김영천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(2017)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58356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근거이론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45ED3-E02B-7E02-AF3D-06960CE4103D}"/>
              </a:ext>
            </a:extLst>
          </p:cNvPr>
          <p:cNvSpPr/>
          <p:nvPr/>
        </p:nvSpPr>
        <p:spPr>
          <a:xfrm>
            <a:off x="655740" y="1416767"/>
            <a:ext cx="18325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체계적 절차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8E7A7-D58C-0CE7-540D-12ABF2BB221A}"/>
              </a:ext>
            </a:extLst>
          </p:cNvPr>
          <p:cNvSpPr txBox="1"/>
          <p:nvPr/>
        </p:nvSpPr>
        <p:spPr>
          <a:xfrm>
            <a:off x="932576" y="1909859"/>
            <a:ext cx="10375784" cy="4251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특정 주제에 대한 과정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행동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상호작용을 설명하는 이론을 체계적으로 개발하고자 함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범주도출 만족을 위해 현장에 여러 번 방문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면접 수행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3)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범주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사건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해프닝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사례 등으로 대표함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4)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참여자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연구자의 이론을 가장 잘 형성하도록 돕기 위해 이론적으로 선택됨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이론적 표본추출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)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5)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지속적 비교방법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수집된 자료의 정보로 계속 비교하면서 범주화 시키는 과정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6)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개방코딩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(Open Coding):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자료를 주요한 정보들의 범주로 코딩하는 것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개방코딩을 거쳐 형성된 범주를 하위범주라고 하며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이는 그 다음 단계인 축코딩 과정을 통해 상위범주로 형성된다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7)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축코딩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(Axial Coding):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개방코딩으로부터 나옴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초점을 두는 하나의 개방코딩 범주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중심현상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를 확인하고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자료로 돌아가 이 중심현상 주위의 범주를 만듦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이것들은 축코딩 패러다임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시각적 모형 속의 중심현상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과 관련됨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-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인과조건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중심현상의 원인 요인들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-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전략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작용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/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상호작용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):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중심현상에 대한 반응으로 취하는 행동들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-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맥락조건과 중재조건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전략에 영향을 미치는 상황적요인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-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결과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전략들을 활용한 결과</a:t>
            </a:r>
            <a:endParaRPr lang="en-US" altLang="ko-KR" sz="1400" kern="0" spc="0" dirty="0">
              <a:solidFill>
                <a:srgbClr val="000000"/>
              </a:solidFill>
              <a:effectLst/>
              <a:ea typeface="한양신명조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8C5ECD-26E9-FC46-03A9-189369BD9C0F}"/>
              </a:ext>
            </a:extLst>
          </p:cNvPr>
          <p:cNvSpPr txBox="1"/>
          <p:nvPr/>
        </p:nvSpPr>
        <p:spPr>
          <a:xfrm>
            <a:off x="2488293" y="1440587"/>
            <a:ext cx="3086833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Strauss &amp; Corbin(1990, 1998)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5882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근거이론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45ED3-E02B-7E02-AF3D-06960CE4103D}"/>
              </a:ext>
            </a:extLst>
          </p:cNvPr>
          <p:cNvSpPr/>
          <p:nvPr/>
        </p:nvSpPr>
        <p:spPr>
          <a:xfrm>
            <a:off x="655740" y="1416767"/>
            <a:ext cx="18325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체계적 절차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8C5ECD-26E9-FC46-03A9-189369BD9C0F}"/>
              </a:ext>
            </a:extLst>
          </p:cNvPr>
          <p:cNvSpPr txBox="1"/>
          <p:nvPr/>
        </p:nvSpPr>
        <p:spPr>
          <a:xfrm>
            <a:off x="2488293" y="1440587"/>
            <a:ext cx="3086833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Strauss &amp; Corbin(1990, 1998)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305F91A-0F52-8031-EF56-28B124E80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5088" y="1978964"/>
            <a:ext cx="14813394" cy="615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3073" name="_x185562680">
            <a:extLst>
              <a:ext uri="{FF2B5EF4-FFF2-40B4-BE49-F238E27FC236}">
                <a16:creationId xmlns:a16="http://schemas.microsoft.com/office/drawing/2014/main" id="{7FBFEF52-472E-0E8A-2EBF-922EE173A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088" y="2436164"/>
            <a:ext cx="7000076" cy="198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270A01-2AA9-0C72-28B0-62CE2D673F4F}"/>
              </a:ext>
            </a:extLst>
          </p:cNvPr>
          <p:cNvSpPr txBox="1"/>
          <p:nvPr/>
        </p:nvSpPr>
        <p:spPr>
          <a:xfrm>
            <a:off x="4251379" y="4472562"/>
            <a:ext cx="3086833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축코딩 패러다임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44856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근거이론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45ED3-E02B-7E02-AF3D-06960CE4103D}"/>
              </a:ext>
            </a:extLst>
          </p:cNvPr>
          <p:cNvSpPr/>
          <p:nvPr/>
        </p:nvSpPr>
        <p:spPr>
          <a:xfrm>
            <a:off x="655740" y="1416767"/>
            <a:ext cx="18325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체계적 절차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8E7A7-D58C-0CE7-540D-12ABF2BB221A}"/>
              </a:ext>
            </a:extLst>
          </p:cNvPr>
          <p:cNvSpPr txBox="1"/>
          <p:nvPr/>
        </p:nvSpPr>
        <p:spPr>
          <a:xfrm>
            <a:off x="932576" y="1909859"/>
            <a:ext cx="10375784" cy="3282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8)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선택코딩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모형 도출 후 모형 내의 범주들을 상호 관련된 명제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가설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를 발전시키거나 범주들 간의 상호관계를 기술하는 이야기를 결합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개방코딩을 통해 형성된 하위범주 및 축코딩을 통해 형성된 상위범주를 바탕으로 각 범주들을 논리적으로 연결함으로써 추상성이 더 높은 핵심범주를 설정하고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이를 다시 다른 범주들과 연관지어 이들 간의 관련성을 확인함과 동시에 핵심범주를 중심으로 통합적으로 연결시켜 잠정적으로 이론의 도출까지 발전시키는 과정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  ① 핵심범주 선정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제일 큰 범주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  ② 이야기 윤곽 제시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코딩 과정에서 언급되었던 개념과 범주들 간의 관계를 통합적으로 기술하여 하나의 이야기로 형성하여 서술하는 것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  ③ 시각적 모형 제시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범주들 간의 관계를 설명할 수 있도록 그림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도식 등을 이용한 모형을 통해 연구에서 제시하고자 하는 윤곽을 한 눈에 충분히 볼 수 있게 시각화 하여 나타내는 것</a:t>
            </a:r>
            <a:endParaRPr lang="en-US" altLang="ko-KR" sz="1400" kern="0" spc="0" dirty="0">
              <a:solidFill>
                <a:srgbClr val="000000"/>
              </a:solidFill>
              <a:effectLst/>
              <a:ea typeface="한양신명조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8C5ECD-26E9-FC46-03A9-189369BD9C0F}"/>
              </a:ext>
            </a:extLst>
          </p:cNvPr>
          <p:cNvSpPr txBox="1"/>
          <p:nvPr/>
        </p:nvSpPr>
        <p:spPr>
          <a:xfrm>
            <a:off x="2488293" y="1440587"/>
            <a:ext cx="3086833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Strauss &amp; Corbin(1990, 1998)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2730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근거이론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45ED3-E02B-7E02-AF3D-06960CE4103D}"/>
              </a:ext>
            </a:extLst>
          </p:cNvPr>
          <p:cNvSpPr/>
          <p:nvPr/>
        </p:nvSpPr>
        <p:spPr>
          <a:xfrm>
            <a:off x="655740" y="1416767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DD09DF-5F01-C691-E341-AC55C5CFC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99" y="2025729"/>
            <a:ext cx="5521251" cy="3804800"/>
          </a:xfrm>
          <a:prstGeom prst="rect">
            <a:avLst/>
          </a:prstGeom>
        </p:spPr>
      </p:pic>
      <p:pic>
        <p:nvPicPr>
          <p:cNvPr id="10" name="그래픽 9" descr="배지 체크 표시 단색으로 채워진">
            <a:extLst>
              <a:ext uri="{FF2B5EF4-FFF2-40B4-BE49-F238E27FC236}">
                <a16:creationId xmlns:a16="http://schemas.microsoft.com/office/drawing/2014/main" id="{F03C016A-835C-DDD9-D6AD-538DFB163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899" y="2876689"/>
            <a:ext cx="457200" cy="457200"/>
          </a:xfrm>
          <a:prstGeom prst="rect">
            <a:avLst/>
          </a:prstGeom>
        </p:spPr>
      </p:pic>
      <p:pic>
        <p:nvPicPr>
          <p:cNvPr id="11" name="그래픽 10" descr="배지 체크 표시 단색으로 채워진">
            <a:extLst>
              <a:ext uri="{FF2B5EF4-FFF2-40B4-BE49-F238E27FC236}">
                <a16:creationId xmlns:a16="http://schemas.microsoft.com/office/drawing/2014/main" id="{D5CE13DA-BEF3-9A32-A5AE-B2688EC69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899" y="473006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91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근거이론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45ED3-E02B-7E02-AF3D-06960CE4103D}"/>
              </a:ext>
            </a:extLst>
          </p:cNvPr>
          <p:cNvSpPr/>
          <p:nvPr/>
        </p:nvSpPr>
        <p:spPr>
          <a:xfrm>
            <a:off x="655740" y="1416767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B15371-B61F-5C50-6E6D-9CC212716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40" y="2054225"/>
            <a:ext cx="3205054" cy="3903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B3D84A-EBB6-740A-5121-6258EF0FF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025" y="1674256"/>
            <a:ext cx="3118002" cy="42839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CD3AD1B-CC7D-C0C2-7817-18DF929F0C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6911" y="1647599"/>
            <a:ext cx="3329329" cy="32228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5074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근거이론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45ED3-E02B-7E02-AF3D-06960CE4103D}"/>
              </a:ext>
            </a:extLst>
          </p:cNvPr>
          <p:cNvSpPr/>
          <p:nvPr/>
        </p:nvSpPr>
        <p:spPr>
          <a:xfrm>
            <a:off x="655740" y="1416767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69336F-E250-F606-3231-1B17B089B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6" y="1979296"/>
            <a:ext cx="3280065" cy="46244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05E777-6EE1-A97D-CD4D-25FBBBBC6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975" y="1290496"/>
            <a:ext cx="3757823" cy="53316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2A5074-7799-4105-A687-703586507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3692" y="1290496"/>
            <a:ext cx="3906746" cy="36497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417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근거이론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45ED3-E02B-7E02-AF3D-06960CE4103D}"/>
              </a:ext>
            </a:extLst>
          </p:cNvPr>
          <p:cNvSpPr/>
          <p:nvPr/>
        </p:nvSpPr>
        <p:spPr>
          <a:xfrm>
            <a:off x="655740" y="1416767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78998D-11B9-E283-E358-F7A417DBB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37" y="2054225"/>
            <a:ext cx="3367688" cy="4614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DA47B9-85B5-79CF-D660-F3E87FB7E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428" y="1736969"/>
            <a:ext cx="3608237" cy="46259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E8A59E1-E7EA-8B2F-2DC6-361116DD0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8069" y="1736969"/>
            <a:ext cx="3466086" cy="46259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0430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6904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질적연구의 특성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70648A-C774-7316-0816-99A03F75CBA8}"/>
              </a:ext>
            </a:extLst>
          </p:cNvPr>
          <p:cNvSpPr/>
          <p:nvPr/>
        </p:nvSpPr>
        <p:spPr>
          <a:xfrm>
            <a:off x="655740" y="1432150"/>
            <a:ext cx="244810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실증주의에 저항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861F3-FFF6-82D6-220C-925C9790E563}"/>
              </a:ext>
            </a:extLst>
          </p:cNvPr>
          <p:cNvSpPr txBox="1"/>
          <p:nvPr/>
        </p:nvSpPr>
        <p:spPr>
          <a:xfrm>
            <a:off x="932576" y="1903096"/>
            <a:ext cx="10326848" cy="790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질적 연구는 기존의 실증주의에 저항하는 담론으로 제시된 탈실증주 패러다임의 관점으로 이해할 필요가 있다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양신명조"/>
              </a:rPr>
              <a:t>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김영천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양신명조"/>
              </a:rPr>
              <a:t>, 2017)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5AEC6F-1750-A54C-3743-FF52E6E2B8EB}"/>
              </a:ext>
            </a:extLst>
          </p:cNvPr>
          <p:cNvSpPr/>
          <p:nvPr/>
        </p:nvSpPr>
        <p:spPr>
          <a:xfrm>
            <a:off x="655740" y="2967335"/>
            <a:ext cx="303480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대 철학적 구성요소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BE5F4-BF55-168B-20EC-05820E2440F3}"/>
              </a:ext>
            </a:extLst>
          </p:cNvPr>
          <p:cNvSpPr txBox="1"/>
          <p:nvPr/>
        </p:nvSpPr>
        <p:spPr>
          <a:xfrm>
            <a:off x="932576" y="3429000"/>
            <a:ext cx="10326848" cy="1898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탈실증주 패러다임의 관점의 대표적인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양신명조"/>
              </a:rPr>
              <a:t>4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가지 철학적 구성요소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양신명조"/>
              </a:rPr>
              <a:t>(Denzin &amp; Lincoln, 1994; Amos, 2002; Creswell, 2015)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양신명조"/>
              </a:rPr>
              <a:t>1.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존재론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양신명조"/>
              </a:rPr>
              <a:t>(Ontological Assumtions)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실재의 존재 그 자체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양신명조"/>
              </a:rPr>
              <a:t>2.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인식론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양신명조"/>
              </a:rPr>
              <a:t>(Epitemological Assumtion)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실재를 어떻게 인식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양신명조"/>
              </a:rPr>
              <a:t>3.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방법론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양신명조"/>
              </a:rPr>
              <a:t>(Methodological Assumption)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실재를 어떻게 획득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양신명조"/>
              </a:rPr>
              <a:t>4.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가치론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한양신명조"/>
              </a:rPr>
              <a:t>(Axiology)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연구 행위의 가치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14467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근거이론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45ED3-E02B-7E02-AF3D-06960CE4103D}"/>
              </a:ext>
            </a:extLst>
          </p:cNvPr>
          <p:cNvSpPr/>
          <p:nvPr/>
        </p:nvSpPr>
        <p:spPr>
          <a:xfrm>
            <a:off x="655740" y="1416767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C7D387-DF67-3000-3E45-E96E211DD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31" y="2179463"/>
            <a:ext cx="3391194" cy="37036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F4C55F-2E20-B1DD-3A7E-F88887E18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5398" y="1647599"/>
            <a:ext cx="3490262" cy="4564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ECA60E-3D41-4EDC-CC5C-929775C33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8869" y="1617010"/>
            <a:ext cx="3490262" cy="45855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1975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근거이론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45ED3-E02B-7E02-AF3D-06960CE4103D}"/>
              </a:ext>
            </a:extLst>
          </p:cNvPr>
          <p:cNvSpPr/>
          <p:nvPr/>
        </p:nvSpPr>
        <p:spPr>
          <a:xfrm>
            <a:off x="655740" y="1416767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C8872C-07C5-1F93-F3E8-7E08FFE7C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64" y="2054225"/>
            <a:ext cx="3280065" cy="44313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C89EFA-3F2A-3766-45C7-F3ADC5AB8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025" y="2054225"/>
            <a:ext cx="3482642" cy="39703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A59B7E-B2FB-C57A-3E3C-611C1D655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896" y="149079"/>
            <a:ext cx="3589331" cy="33530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E595E27-8926-AC37-98AC-F6CAF4D51D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5263" y="3551204"/>
            <a:ext cx="3198338" cy="30598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0990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근거이론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45ED3-E02B-7E02-AF3D-06960CE4103D}"/>
              </a:ext>
            </a:extLst>
          </p:cNvPr>
          <p:cNvSpPr/>
          <p:nvPr/>
        </p:nvSpPr>
        <p:spPr>
          <a:xfrm>
            <a:off x="655740" y="1416767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62FF08-ED04-C627-D009-C4E84B64B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44" y="2046605"/>
            <a:ext cx="3100469" cy="7144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AA5008-ADC2-57E7-8182-BCA980F76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45" y="2761090"/>
            <a:ext cx="3110974" cy="374247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6A8B47-69AD-8CC8-CD95-1E6CCF43F064}"/>
              </a:ext>
            </a:extLst>
          </p:cNvPr>
          <p:cNvSpPr/>
          <p:nvPr/>
        </p:nvSpPr>
        <p:spPr>
          <a:xfrm>
            <a:off x="439144" y="2046605"/>
            <a:ext cx="3110974" cy="45606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CE98848-051B-00EE-FBCC-BFAE417CA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100" y="1196786"/>
            <a:ext cx="3187693" cy="35030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20C88B2-D0E2-2CD5-F28E-0262BD4081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0718" y="1196786"/>
            <a:ext cx="3551228" cy="41532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4067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근거이론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45ED3-E02B-7E02-AF3D-06960CE4103D}"/>
              </a:ext>
            </a:extLst>
          </p:cNvPr>
          <p:cNvSpPr/>
          <p:nvPr/>
        </p:nvSpPr>
        <p:spPr>
          <a:xfrm>
            <a:off x="655740" y="1416767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165DE4-563B-6E5E-A1F1-AD0BEF975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63" y="2054225"/>
            <a:ext cx="3490262" cy="2926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49B858-B355-8D1C-165F-A71F30492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280" y="1416767"/>
            <a:ext cx="3505504" cy="45723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8774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근거이론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45ED3-E02B-7E02-AF3D-06960CE4103D}"/>
              </a:ext>
            </a:extLst>
          </p:cNvPr>
          <p:cNvSpPr/>
          <p:nvPr/>
        </p:nvSpPr>
        <p:spPr>
          <a:xfrm>
            <a:off x="655740" y="1416767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57D4AC-2EB5-3B35-A131-5D0E79FCE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68" y="2110760"/>
            <a:ext cx="3513124" cy="276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666778-6FCC-D3B5-2447-72DAE7122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91" y="2076333"/>
            <a:ext cx="3968392" cy="31445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515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내러티브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45ED3-E02B-7E02-AF3D-06960CE4103D}"/>
              </a:ext>
            </a:extLst>
          </p:cNvPr>
          <p:cNvSpPr/>
          <p:nvPr/>
        </p:nvSpPr>
        <p:spPr>
          <a:xfrm>
            <a:off x="655740" y="1416767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경험자료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8C5ECD-26E9-FC46-03A9-189369BD9C0F}"/>
              </a:ext>
            </a:extLst>
          </p:cNvPr>
          <p:cNvSpPr txBox="1"/>
          <p:nvPr/>
        </p:nvSpPr>
        <p:spPr>
          <a:xfrm>
            <a:off x="2071512" y="1416767"/>
            <a:ext cx="3342056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살아 온 이야기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이야기된 이야기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068090-4BD6-562E-6D03-8A405679040B}"/>
              </a:ext>
            </a:extLst>
          </p:cNvPr>
          <p:cNvSpPr/>
          <p:nvPr/>
        </p:nvSpPr>
        <p:spPr>
          <a:xfrm>
            <a:off x="655740" y="2071109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정의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FF66C-D858-F2F6-85BC-AD3DC857876E}"/>
              </a:ext>
            </a:extLst>
          </p:cNvPr>
          <p:cNvSpPr txBox="1"/>
          <p:nvPr/>
        </p:nvSpPr>
        <p:spPr>
          <a:xfrm>
            <a:off x="932576" y="2564201"/>
            <a:ext cx="10375784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연대기적으로 연결된 하나의 사건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/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행동 또는 일련의 사건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/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행동들에 관한 이야기들을 제공하는 음성 혹은 문자 텍스트</a:t>
            </a:r>
            <a:endParaRPr lang="en-US" altLang="ko-KR" sz="1400" kern="0" spc="0" dirty="0">
              <a:solidFill>
                <a:srgbClr val="000000"/>
              </a:solidFill>
              <a:effectLst/>
              <a:ea typeface="한양신명조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03CA68-965A-0E27-513A-5B6498663413}"/>
              </a:ext>
            </a:extLst>
          </p:cNvPr>
          <p:cNvSpPr/>
          <p:nvPr/>
        </p:nvSpPr>
        <p:spPr>
          <a:xfrm>
            <a:off x="657138" y="3137910"/>
            <a:ext cx="19415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자료 및 분석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A337CF-CC41-F847-186B-66A9D6065698}"/>
              </a:ext>
            </a:extLst>
          </p:cNvPr>
          <p:cNvSpPr txBox="1"/>
          <p:nvPr/>
        </p:nvSpPr>
        <p:spPr>
          <a:xfrm>
            <a:off x="933974" y="3631002"/>
            <a:ext cx="10375784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한 두 사람을 연구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그들의 이야기를 수집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개별적 경험들을 보고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이것의 의미를 연대기적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생애주기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으로 나열</a:t>
            </a:r>
            <a:endParaRPr lang="en-US" altLang="ko-KR" sz="1400" kern="0" spc="0" dirty="0">
              <a:solidFill>
                <a:srgbClr val="000000"/>
              </a:solidFill>
              <a:effectLst/>
              <a:ea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1444818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내러티브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특징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BC3151-AAD7-E0B0-5A92-919F4204FD7A}"/>
              </a:ext>
            </a:extLst>
          </p:cNvPr>
          <p:cNvSpPr txBox="1"/>
          <p:nvPr/>
        </p:nvSpPr>
        <p:spPr>
          <a:xfrm>
            <a:off x="935372" y="1895877"/>
            <a:ext cx="10375784" cy="3282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살아 온 경험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이야기된 이야기를 수집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대화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상호작용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개인적 경험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개인의 정체성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3)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다양한 자료수집 방식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면접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관찰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사진 등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4)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연대순으로 정리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5)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다양한 방식으로 분석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(Riessman, 2008) 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  (1)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주제분석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구조분석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희극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비극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풍자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낭만적 등등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(3)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대화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/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행위 분석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이야기가 어떻게 만들어지는가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6)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이야기에는 전환점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강조점 등이 있다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7)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이야기는 특정 장소 혹은 상황에서 발생</a:t>
            </a:r>
            <a:endParaRPr lang="en-US" altLang="ko-KR" sz="1400" kern="0" spc="0" dirty="0">
              <a:solidFill>
                <a:srgbClr val="000000"/>
              </a:solidFill>
              <a:effectLst/>
              <a:ea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2933340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내러티브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유형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BC3151-AAD7-E0B0-5A92-919F4204FD7A}"/>
              </a:ext>
            </a:extLst>
          </p:cNvPr>
          <p:cNvSpPr txBox="1"/>
          <p:nvPr/>
        </p:nvSpPr>
        <p:spPr>
          <a:xfrm>
            <a:off x="935372" y="1895877"/>
            <a:ext cx="10375784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전기연구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자문화기술지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참여자 또는 저자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3)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생애사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4)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구술사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(oral history):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한 개인 또는 여러 개인으로부터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B24DFC-32F4-9A14-704E-7D34E62F25D6}"/>
              </a:ext>
            </a:extLst>
          </p:cNvPr>
          <p:cNvSpPr/>
          <p:nvPr/>
        </p:nvSpPr>
        <p:spPr>
          <a:xfrm>
            <a:off x="659934" y="340076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연구절차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5EEE5-6882-9BB0-2FD3-A761C39018D0}"/>
              </a:ext>
            </a:extLst>
          </p:cNvPr>
          <p:cNvSpPr txBox="1"/>
          <p:nvPr/>
        </p:nvSpPr>
        <p:spPr>
          <a:xfrm>
            <a:off x="936770" y="3893857"/>
            <a:ext cx="10375784" cy="231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내러티브 연구에 적합한 연구문제인가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?(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개인 또는 소수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)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자료수집과 기록의 다양한 방법을 고려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3)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맥락에 대한 정보 수집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4)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참여자들의 이야기를 분석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연대기적으로 구성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세가지 차원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개인적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사회적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/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과거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현재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미래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/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장소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상황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을 포함 가능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포스트모던 내러티브 연구의 경우는 자료분석에서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'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이야기의 해체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이분법을 노출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침묵 검토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분열과 모순에 주의를 기울임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'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등의 요소를 추가하기도 함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5)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연구참여자들과 협력</a:t>
            </a:r>
          </a:p>
        </p:txBody>
      </p:sp>
    </p:spTree>
    <p:extLst>
      <p:ext uri="{BB962C8B-B14F-4D97-AF65-F5344CB8AC3E}">
        <p14:creationId xmlns:p14="http://schemas.microsoft.com/office/powerpoint/2010/main" val="2672935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내러티브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사례논문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D3AD71-CCF8-5537-CEC0-A21CB6EB0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84" y="1864450"/>
            <a:ext cx="5461181" cy="37890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래픽 10" descr="배지 체크 표시 단색으로 채워진">
            <a:extLst>
              <a:ext uri="{FF2B5EF4-FFF2-40B4-BE49-F238E27FC236}">
                <a16:creationId xmlns:a16="http://schemas.microsoft.com/office/drawing/2014/main" id="{A49E2F52-A1AD-3CAA-707F-439EE7BD41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263" y="1952714"/>
            <a:ext cx="457200" cy="457200"/>
          </a:xfrm>
          <a:prstGeom prst="rect">
            <a:avLst/>
          </a:prstGeom>
        </p:spPr>
      </p:pic>
      <p:pic>
        <p:nvPicPr>
          <p:cNvPr id="12" name="그래픽 11" descr="배지 체크 표시 단색으로 채워진">
            <a:extLst>
              <a:ext uri="{FF2B5EF4-FFF2-40B4-BE49-F238E27FC236}">
                <a16:creationId xmlns:a16="http://schemas.microsoft.com/office/drawing/2014/main" id="{970FF6E4-F926-9711-C0E6-862CBDC4E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263" y="383363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57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내러티브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사례논문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E9AFB6-D4BF-E681-C49A-8D04F2B58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74" y="2054225"/>
            <a:ext cx="3085351" cy="35698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B492C7-A987-FE4D-9284-E3F85CE5E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2178" y="1445100"/>
            <a:ext cx="3089165" cy="30346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11D36F-53C9-9929-E984-F7D7FDFFB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5478" y="336479"/>
            <a:ext cx="3195802" cy="41432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AC89FA-B241-33D5-20B9-64BDDA828A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2178" y="4631326"/>
            <a:ext cx="3085351" cy="16307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6F5CE27-D558-7601-3F77-093B46A2C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5478" y="4631325"/>
            <a:ext cx="3195802" cy="20903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5034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6904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질적연구의 특성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70648A-C774-7316-0816-99A03F75CBA8}"/>
              </a:ext>
            </a:extLst>
          </p:cNvPr>
          <p:cNvSpPr/>
          <p:nvPr/>
        </p:nvSpPr>
        <p:spPr>
          <a:xfrm>
            <a:off x="655740" y="1432150"/>
            <a:ext cx="20024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대 패러다임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861F3-FFF6-82D6-220C-925C9790E563}"/>
              </a:ext>
            </a:extLst>
          </p:cNvPr>
          <p:cNvSpPr txBox="1"/>
          <p:nvPr/>
        </p:nvSpPr>
        <p:spPr>
          <a:xfrm>
            <a:off x="932576" y="1903096"/>
            <a:ext cx="10326848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인간과 사회과학 탐구의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3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가지 패러다임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(Habermas, 1972)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1.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실증주의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(positivism)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2.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해석주의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(interpretivism)/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구성주의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(constructivism)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3.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비판이론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(Critical Theory)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5AEC6F-1750-A54C-3743-FF52E6E2B8EB}"/>
              </a:ext>
            </a:extLst>
          </p:cNvPr>
          <p:cNvSpPr/>
          <p:nvPr/>
        </p:nvSpPr>
        <p:spPr>
          <a:xfrm>
            <a:off x="655740" y="3688789"/>
            <a:ext cx="20024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대 패러다임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ABE5F4-BF55-168B-20EC-05820E2440F3}"/>
              </a:ext>
            </a:extLst>
          </p:cNvPr>
          <p:cNvSpPr txBox="1"/>
          <p:nvPr/>
        </p:nvSpPr>
        <p:spPr>
          <a:xfrm>
            <a:off x="932576" y="4150454"/>
            <a:ext cx="10326848" cy="790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인간과 사회과학 탐구의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3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가지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+ 1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가지 패러다임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(Lather, 1997)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4.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포스트 모더니즘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(post-modernism) :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핵심용어 ‘해체’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455F61-2F29-5F70-10B6-0B6F36C1A9A9}"/>
              </a:ext>
            </a:extLst>
          </p:cNvPr>
          <p:cNvSpPr/>
          <p:nvPr/>
        </p:nvSpPr>
        <p:spPr>
          <a:xfrm>
            <a:off x="655740" y="5162844"/>
            <a:ext cx="244810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다양한 패러다임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07FEAA-171A-23B0-13F8-4B9C0DBE3858}"/>
              </a:ext>
            </a:extLst>
          </p:cNvPr>
          <p:cNvSpPr txBox="1"/>
          <p:nvPr/>
        </p:nvSpPr>
        <p:spPr>
          <a:xfrm>
            <a:off x="932576" y="5624509"/>
            <a:ext cx="10326848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인간과 사회과학 탐구의 다양한 패러다임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(Creswell, 2015)</a:t>
            </a:r>
            <a:endParaRPr lang="ko-KR" altLang="en-US" sz="1600" kern="0" spc="0" dirty="0">
              <a:solidFill>
                <a:srgbClr val="000000"/>
              </a:solidFill>
              <a:effectLst/>
              <a:ea typeface="한양신명조"/>
            </a:endParaRP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후기 실증주의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사회 구성주의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변혁적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/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포스트모던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실용주의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비판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인종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페미니스트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동성애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장애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53131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내러티브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사례논문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5159D75-9E9A-706B-D35D-4ABE5D5A8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28" y="2081263"/>
            <a:ext cx="4570380" cy="391313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3077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내러티브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사례논문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43E366-4071-DB3A-4837-3F9784237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82" y="2054225"/>
            <a:ext cx="3459780" cy="1737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506F4E-2F1D-71D0-D8A6-908500BF4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82" y="3957354"/>
            <a:ext cx="3414056" cy="1722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64BB14-E3DB-D2E1-2F05-716F55D57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393" y="1115734"/>
            <a:ext cx="3436918" cy="31092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7979C1B-3581-1292-851F-5FFC58546C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4343" y="566160"/>
            <a:ext cx="2666490" cy="26545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A51B5C8-31AF-D8FD-E68D-BBCF909805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4342" y="3347840"/>
            <a:ext cx="2666490" cy="290298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61FEF82-CDD8-BC63-3E44-84263D0DAF07}"/>
              </a:ext>
            </a:extLst>
          </p:cNvPr>
          <p:cNvSpPr/>
          <p:nvPr/>
        </p:nvSpPr>
        <p:spPr>
          <a:xfrm>
            <a:off x="7864342" y="442697"/>
            <a:ext cx="2783338" cy="59276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4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내러티브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사례논문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9E898D-31EF-B864-BC04-CBBE7716C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40" y="2239763"/>
            <a:ext cx="2756231" cy="3561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D367A2-9256-33AF-BC11-848E5D383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4029" y="1955890"/>
            <a:ext cx="3111287" cy="39365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C8E91C-0045-B3D3-95E7-AFE3304A1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312" y="1287941"/>
            <a:ext cx="3269263" cy="47933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9056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내러티브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사례논문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B94B00-DC27-0A93-1DFC-8075D38F0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99" y="2159295"/>
            <a:ext cx="3569060" cy="3159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CB7F99-5D85-C3B5-320D-FAD5444D7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298" y="1115734"/>
            <a:ext cx="3469508" cy="3064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8B5B38E-0841-3F91-752D-DD3DD03C4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298" y="4268255"/>
            <a:ext cx="3469508" cy="18456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9760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내러티브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사례논문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F7BE2B7-BCB4-362F-BD79-C2D4F47FD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40" y="2054224"/>
            <a:ext cx="3484010" cy="2497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8D4CFF0-B5E9-C700-8779-D6185E1F8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40" y="4694303"/>
            <a:ext cx="3484010" cy="903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598090A-1059-C6C1-6A77-D70464C1B6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4661" y="1309694"/>
            <a:ext cx="3418835" cy="1014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BEC280C-D82C-1021-3FAE-3617EF230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4661" y="2473213"/>
            <a:ext cx="3418835" cy="10270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4E7CBC-C924-DFD9-6F14-7D82D2992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4661" y="3649517"/>
            <a:ext cx="3418835" cy="10777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82FF8F-F718-DD51-8026-D89C13B997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4661" y="4876490"/>
            <a:ext cx="3418835" cy="15963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12FC93-F7D3-826B-8329-368E7FC6A6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8984" y="861477"/>
            <a:ext cx="3576771" cy="43108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44811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6904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문화기술지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배경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BC3151-AAD7-E0B0-5A92-919F4204FD7A}"/>
              </a:ext>
            </a:extLst>
          </p:cNvPr>
          <p:cNvSpPr txBox="1"/>
          <p:nvPr/>
        </p:nvSpPr>
        <p:spPr>
          <a:xfrm>
            <a:off x="935372" y="1895877"/>
            <a:ext cx="10375784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근거이론 연구자는 동일한 과정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행동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상호작용을 공유한 많은 사람들을 검토하여 이론을 개발하지만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연구참여자들이 같은 장소에 있을 가능성은 낮으며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행동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신념 그리고 언어의 공유된 패턴을 개발할 정도로 빈번하게 상호작용할 것 같지는 않다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따라서 문화기술지 연구자는 이러한 공유된 패턴을 파악하는 데 관심을 가진다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ea typeface="한양신명조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B24DFC-32F4-9A14-704E-7D34E62F25D6}"/>
              </a:ext>
            </a:extLst>
          </p:cNvPr>
          <p:cNvSpPr/>
          <p:nvPr/>
        </p:nvSpPr>
        <p:spPr>
          <a:xfrm>
            <a:off x="659934" y="3174262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대상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5EEE5-6882-9BB0-2FD3-A761C39018D0}"/>
              </a:ext>
            </a:extLst>
          </p:cNvPr>
          <p:cNvSpPr txBox="1"/>
          <p:nvPr/>
        </p:nvSpPr>
        <p:spPr>
          <a:xfrm>
            <a:off x="936770" y="3667354"/>
            <a:ext cx="10375784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보통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20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명 보다 많거나 근거이론 대상자 수의 수준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D7DB66-68F2-0DF6-15D3-94F5E8A98697}"/>
              </a:ext>
            </a:extLst>
          </p:cNvPr>
          <p:cNvSpPr/>
          <p:nvPr/>
        </p:nvSpPr>
        <p:spPr>
          <a:xfrm>
            <a:off x="661332" y="4173951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정의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B4F3A-8EB7-8243-6366-53E7690FD657}"/>
              </a:ext>
            </a:extLst>
          </p:cNvPr>
          <p:cNvSpPr txBox="1"/>
          <p:nvPr/>
        </p:nvSpPr>
        <p:spPr>
          <a:xfrm>
            <a:off x="938168" y="4667043"/>
            <a:ext cx="10375784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문화공유집단이 갖고 있는 가치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행동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신념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언어의 공유되고 학습된 패턴을 기술하고 해석하는 질적연구 설계의 한 형태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(Harris, 1968)</a:t>
            </a:r>
            <a:endParaRPr lang="ko-KR" altLang="en-US" sz="1400" kern="0" spc="0" dirty="0">
              <a:solidFill>
                <a:srgbClr val="000000"/>
              </a:solidFill>
              <a:effectLst/>
              <a:ea typeface="한양신명조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9266FB-B8F4-43EA-573E-DD02A61E67CC}"/>
              </a:ext>
            </a:extLst>
          </p:cNvPr>
          <p:cNvSpPr/>
          <p:nvPr/>
        </p:nvSpPr>
        <p:spPr>
          <a:xfrm>
            <a:off x="662730" y="5525978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방식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3B8A9-29ED-B4E9-6035-B2D02950A1D5}"/>
              </a:ext>
            </a:extLst>
          </p:cNvPr>
          <p:cNvSpPr txBox="1"/>
          <p:nvPr/>
        </p:nvSpPr>
        <p:spPr>
          <a:xfrm>
            <a:off x="939566" y="6019070"/>
            <a:ext cx="10375784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참여자의 일상생활에 몰입된 참여관찰을 통해 장기간 관찰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면접을 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ea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4526041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6904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문화기술지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특징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BC3151-AAD7-E0B0-5A92-919F4204FD7A}"/>
              </a:ext>
            </a:extLst>
          </p:cNvPr>
          <p:cNvSpPr txBox="1"/>
          <p:nvPr/>
        </p:nvSpPr>
        <p:spPr>
          <a:xfrm>
            <a:off x="935372" y="1895877"/>
            <a:ext cx="10375784" cy="392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문화공유 집단의 문화에 대한 복합적이고 완벽한 기술을 발전시키는데 목적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집단의 정신적 활동의 패턴을 찾고자 함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3)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이론은 중요한 역할을 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예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기술환경결정론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마르크시즘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문화변용 등의 이론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4)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광범위한 현장과 다양한 자료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5)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자료분석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연구자는 내부자 관점에서 참여자의 견해에 의존하고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그것을 축어적 인용으로 보고하며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전반적인 문화적 해석을 전개하기 위해 연구자의 외부자 관점으로 참여자의 견해들을 걸러내면서 자료를 통합한다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6)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문화적 해석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연구에서 탐구된 이론적 개념들과 관련된 주제들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집단에 대한 기술이다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이를 통해 문화공유집단이 활동하는 방식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그것이 기능하는 방식의 본질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집단의 생활양식 등에 대해 이해한다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7)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두 가지 유용한 질문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(Wolcott, 2010)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(1)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이 세팅에 있는 사람들은 이러한 체계가 작동하도록 하기 위해 무엇을 해야 하고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무엇을 알아야 하는가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?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(2)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만약 때로는 공유된 지식으로 그저 정의되는 문화가 배워지는 것이 아니라 주로 이해되는 것이라면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그 집단에 속한 사람들이 어떻게 해서 충분한 공유 수준에 이르게 되는가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92805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6904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문화기술지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유형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BC3151-AAD7-E0B0-5A92-919F4204FD7A}"/>
              </a:ext>
            </a:extLst>
          </p:cNvPr>
          <p:cNvSpPr txBox="1"/>
          <p:nvPr/>
        </p:nvSpPr>
        <p:spPr>
          <a:xfrm>
            <a:off x="935372" y="1895877"/>
            <a:ext cx="10375784" cy="166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다양한 유형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고해적 문화기술지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생애사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자문화기술지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페미니스트 문화기술지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문화기술적 소설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시각적 문화기술지 등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대표적 유형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실재론적 문화기술지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전통적 접근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연구자의 특정 관점을 반영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객관적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연구자는 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3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자의 입장에서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(2)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비판적 문화기술지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주로 많이 쓰임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사회에서 주변화된 집단들의 해방을 위해 옹호한다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(Thomas, 1993). 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권력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역량강화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불평등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불공평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지배구조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억압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헤게모니 등의 이슈를 연구함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5B3C5C-84D1-B7A1-4AE1-918BE1B2FE48}"/>
              </a:ext>
            </a:extLst>
          </p:cNvPr>
          <p:cNvSpPr/>
          <p:nvPr/>
        </p:nvSpPr>
        <p:spPr>
          <a:xfrm>
            <a:off x="659934" y="3685991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절차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6FA0FC-BF1C-5F74-2DCF-58AD8C0224A0}"/>
              </a:ext>
            </a:extLst>
          </p:cNvPr>
          <p:cNvSpPr txBox="1"/>
          <p:nvPr/>
        </p:nvSpPr>
        <p:spPr>
          <a:xfrm>
            <a:off x="936770" y="4179083"/>
            <a:ext cx="10375784" cy="2636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문화기술지의 적합성 판단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연구할 문화공유집단의 확인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3)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연구할 문화적 주제나 이슈 혹은 이론을 선택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4)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어떤 문화기술지 유형을 사용할 지 결정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5)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현장조사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정보 수집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관찰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검사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측정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서베이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면접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내용분석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유도방법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시청각방법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공간배치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네트워크 연구 등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)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6)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자료를 통해 문화공유집단에 대한 기술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집단으로부터 드러난 주제들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전반적 해석을 위해 자료를 분석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7)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분석결과는 규칙이나 패턴의 임시체계를 구성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연구자의 관점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외부자 관점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)+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연구참여자의 관점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내부자 관점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을 통합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=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총체적인 문화적 묘사</a:t>
            </a:r>
          </a:p>
        </p:txBody>
      </p:sp>
    </p:spTree>
    <p:extLst>
      <p:ext uri="{BB962C8B-B14F-4D97-AF65-F5344CB8AC3E}">
        <p14:creationId xmlns:p14="http://schemas.microsoft.com/office/powerpoint/2010/main" val="408092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6904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문화기술지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31F840-37AF-A3BF-7219-ABE3FAA38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068" y="1185755"/>
            <a:ext cx="5226304" cy="5246693"/>
          </a:xfrm>
          <a:prstGeom prst="rect">
            <a:avLst/>
          </a:prstGeom>
        </p:spPr>
      </p:pic>
      <p:pic>
        <p:nvPicPr>
          <p:cNvPr id="11" name="그래픽 10" descr="배지 체크 표시 단색으로 채워진">
            <a:extLst>
              <a:ext uri="{FF2B5EF4-FFF2-40B4-BE49-F238E27FC236}">
                <a16:creationId xmlns:a16="http://schemas.microsoft.com/office/drawing/2014/main" id="{9F95DB8B-CE77-8FD5-69D8-C4E574BD77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69248" y="1942554"/>
            <a:ext cx="457200" cy="457200"/>
          </a:xfrm>
          <a:prstGeom prst="rect">
            <a:avLst/>
          </a:prstGeom>
        </p:spPr>
      </p:pic>
      <p:pic>
        <p:nvPicPr>
          <p:cNvPr id="12" name="그래픽 11" descr="배지 체크 표시 단색으로 채워진">
            <a:extLst>
              <a:ext uri="{FF2B5EF4-FFF2-40B4-BE49-F238E27FC236}">
                <a16:creationId xmlns:a16="http://schemas.microsoft.com/office/drawing/2014/main" id="{FF0CC338-43DF-B233-B193-81B602F03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84068" y="552903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713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6904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문화기술지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DBC6E5-5C1E-5CC6-AD4A-C4CDF0B05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70" y="2239763"/>
            <a:ext cx="2956816" cy="37036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F22D1E-3705-D8AB-92CB-223778376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5918" y="1222792"/>
            <a:ext cx="3482642" cy="50220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C32E34D-0DDA-5EA8-FBA9-EB6499D29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4992" y="1222792"/>
            <a:ext cx="3459780" cy="28120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5430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6904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질적연구의 특성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70648A-C774-7316-0816-99A03F75CBA8}"/>
              </a:ext>
            </a:extLst>
          </p:cNvPr>
          <p:cNvSpPr/>
          <p:nvPr/>
        </p:nvSpPr>
        <p:spPr>
          <a:xfrm>
            <a:off x="655740" y="1432150"/>
            <a:ext cx="33425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가지 패러다임의 구성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CFE4BC5-8606-97D8-A998-B83DFDC690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2416"/>
              </p:ext>
            </p:extLst>
          </p:nvPr>
        </p:nvGraphicFramePr>
        <p:xfrm>
          <a:off x="813733" y="2495977"/>
          <a:ext cx="10528184" cy="3776713"/>
        </p:xfrm>
        <a:graphic>
          <a:graphicData uri="http://schemas.openxmlformats.org/drawingml/2006/table">
            <a:tbl>
              <a:tblPr/>
              <a:tblGrid>
                <a:gridCol w="1802268">
                  <a:extLst>
                    <a:ext uri="{9D8B030D-6E8A-4147-A177-3AD203B41FA5}">
                      <a16:colId xmlns:a16="http://schemas.microsoft.com/office/drawing/2014/main" val="2889875508"/>
                    </a:ext>
                  </a:extLst>
                </a:gridCol>
                <a:gridCol w="1671788">
                  <a:extLst>
                    <a:ext uri="{9D8B030D-6E8A-4147-A177-3AD203B41FA5}">
                      <a16:colId xmlns:a16="http://schemas.microsoft.com/office/drawing/2014/main" val="37603831"/>
                    </a:ext>
                  </a:extLst>
                </a:gridCol>
                <a:gridCol w="2112161">
                  <a:extLst>
                    <a:ext uri="{9D8B030D-6E8A-4147-A177-3AD203B41FA5}">
                      <a16:colId xmlns:a16="http://schemas.microsoft.com/office/drawing/2014/main" val="332362228"/>
                    </a:ext>
                  </a:extLst>
                </a:gridCol>
                <a:gridCol w="2836330">
                  <a:extLst>
                    <a:ext uri="{9D8B030D-6E8A-4147-A177-3AD203B41FA5}">
                      <a16:colId xmlns:a16="http://schemas.microsoft.com/office/drawing/2014/main" val="1606649327"/>
                    </a:ext>
                  </a:extLst>
                </a:gridCol>
                <a:gridCol w="2105637">
                  <a:extLst>
                    <a:ext uri="{9D8B030D-6E8A-4147-A177-3AD203B41FA5}">
                      <a16:colId xmlns:a16="http://schemas.microsoft.com/office/drawing/2014/main" val="3305780521"/>
                    </a:ext>
                  </a:extLst>
                </a:gridCol>
              </a:tblGrid>
              <a:tr h="3310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특징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실증주의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해석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구성주의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비판이론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포스트모더니즘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213048"/>
                  </a:ext>
                </a:extLst>
              </a:tr>
              <a:tr h="5810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실재의 본질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외부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사회적으로 구성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외부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물질과 사람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사회적으로 구성되고 정의된 것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93083"/>
                  </a:ext>
                </a:extLst>
              </a:tr>
              <a:tr h="8690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연구의 목적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보편적 방법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이해를 투여함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보편성을 대신한 지역의 힘의 관계성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억압에서 자율권 부여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해체와 재구성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7555068"/>
                  </a:ext>
                </a:extLst>
              </a:tr>
              <a:tr h="5810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수용되는 방법과 자료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과학적 방법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객관적 자료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주관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객관적 방법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이데올로기와 가치에 기반한 주관적 탐구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해석과 자기반성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364061"/>
                  </a:ext>
                </a:extLst>
              </a:tr>
              <a:tr h="10307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자료의 의미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실재의 거울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상호맥락적 차원에서 이해를 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이념을 통한 해석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이해와 해방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상호텍스트성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이데올로기의 해체와 다른사람에 대한 관심을 부각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9052664"/>
                  </a:ext>
                </a:extLst>
              </a:tr>
              <a:tr h="3839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연구와 실천의 관계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분리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통합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통합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실행의 안내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의존적이고 통합된 활동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90459" marR="90459" marT="45230" marB="4523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28704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C832115-C5C3-44A6-9D1B-6F475B9DF0EC}"/>
              </a:ext>
            </a:extLst>
          </p:cNvPr>
          <p:cNvSpPr txBox="1"/>
          <p:nvPr/>
        </p:nvSpPr>
        <p:spPr>
          <a:xfrm>
            <a:off x="932576" y="1925242"/>
            <a:ext cx="10326848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인간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사회과학 탐구의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4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가지 패러다임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(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김영천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, 2017)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67394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6904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문화기술지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42DB01-2F49-2B59-4F41-6F6E2ECE9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74" y="2054225"/>
            <a:ext cx="3246401" cy="8077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CADB3DD-6C23-AC72-27AA-26C47DC34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574" y="2901266"/>
            <a:ext cx="3337849" cy="8992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045079-8CDE-0F59-0098-FA83C0399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677" y="3738244"/>
            <a:ext cx="3299746" cy="144030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C97B22-9FDA-3F1A-A848-2F691D19495A}"/>
              </a:ext>
            </a:extLst>
          </p:cNvPr>
          <p:cNvSpPr/>
          <p:nvPr/>
        </p:nvSpPr>
        <p:spPr>
          <a:xfrm>
            <a:off x="441573" y="2046715"/>
            <a:ext cx="3441451" cy="3408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3F48387-1731-2E47-EB3F-B1C14ED995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4076" y="1343249"/>
            <a:ext cx="3318346" cy="3876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1D9B59D-0D3D-E9DE-103D-6EDB4910CE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0829" y="1705871"/>
            <a:ext cx="3396522" cy="8017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F327988-A497-673D-5BBB-FA489C1250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4076" y="2441360"/>
            <a:ext cx="3388602" cy="57218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21E7535-0955-8327-A660-25CA0A6DF2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1284" y="3186051"/>
            <a:ext cx="3426068" cy="22134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FC3DA31-688E-2DCE-440B-E0FE266613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6525" y="5425167"/>
            <a:ext cx="3436153" cy="61591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747EA70-C37A-22C5-4D28-B406115CF140}"/>
              </a:ext>
            </a:extLst>
          </p:cNvPr>
          <p:cNvSpPr/>
          <p:nvPr/>
        </p:nvSpPr>
        <p:spPr>
          <a:xfrm>
            <a:off x="4045900" y="1199979"/>
            <a:ext cx="3603255" cy="49861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D853E91-8D07-0703-00C3-61B08634AF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45735" y="494401"/>
            <a:ext cx="3238383" cy="17512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AAC41A6-6E14-3CAD-47E4-D7D7A42075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45735" y="2623112"/>
            <a:ext cx="3238383" cy="116484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5AD0563-8829-29F4-7501-CC8C81C0224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95645" y="3970791"/>
            <a:ext cx="3188474" cy="106080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AB627C95-5D82-004B-EFD0-B1383AC3D840}"/>
              </a:ext>
            </a:extLst>
          </p:cNvPr>
          <p:cNvSpPr/>
          <p:nvPr/>
        </p:nvSpPr>
        <p:spPr>
          <a:xfrm>
            <a:off x="7847937" y="2507652"/>
            <a:ext cx="3237506" cy="2633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8840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6904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문화기술지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B5E4F1-EDDB-8E3B-7618-8D5046C06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88" y="2151499"/>
            <a:ext cx="3767152" cy="13371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8F7723-9F35-4DCA-AAE6-421C50CD8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88" y="3582112"/>
            <a:ext cx="3767152" cy="41705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35466E-03A0-0DD7-4785-664BAB7278CF}"/>
              </a:ext>
            </a:extLst>
          </p:cNvPr>
          <p:cNvSpPr/>
          <p:nvPr/>
        </p:nvSpPr>
        <p:spPr>
          <a:xfrm>
            <a:off x="441573" y="2046715"/>
            <a:ext cx="3864956" cy="2043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E1BA2E7-AADC-EEAB-B197-5EDD37B5F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277" y="1657000"/>
            <a:ext cx="3291704" cy="38502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17389F0-85E1-D9F6-0F77-1E548500D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4367" y="389112"/>
            <a:ext cx="3291705" cy="170927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9F9F1D7-161D-FFF7-974E-3B6931467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4367" y="2151500"/>
            <a:ext cx="3321068" cy="343322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CC0EB88-C838-3FA6-F7F9-455FA11C9A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4368" y="5613022"/>
            <a:ext cx="3321068" cy="88148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080CE0-1C86-151B-167C-1583C88C7F38}"/>
              </a:ext>
            </a:extLst>
          </p:cNvPr>
          <p:cNvSpPr/>
          <p:nvPr/>
        </p:nvSpPr>
        <p:spPr>
          <a:xfrm>
            <a:off x="7876156" y="251524"/>
            <a:ext cx="3657308" cy="62429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054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6904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문화기술지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6BEE9A-D3BF-8F27-1906-3297EACE0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2" y="2054225"/>
            <a:ext cx="3216421" cy="38942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C13C61-2E49-2C3B-0812-834E73D4C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025" y="1115734"/>
            <a:ext cx="3398691" cy="3161573"/>
          </a:xfrm>
          <a:prstGeom prst="rect">
            <a:avLst/>
          </a:prstGeom>
          <a:ln>
            <a:noFill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85B5938-D992-7B1D-4DE4-A4438661B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3488" y="4277307"/>
            <a:ext cx="3237763" cy="197109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D9523F3-004B-D3A9-71DB-678F88853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1716" y="354435"/>
            <a:ext cx="3493243" cy="14504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8EC7A2A-5C66-30CE-5C49-84DD88E792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3169" y="1728555"/>
            <a:ext cx="3339454" cy="29328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D5E8232-DF01-9DF8-01C9-3368ECF6BE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5896" y="2054225"/>
            <a:ext cx="3339454" cy="3506761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2205116C-43AD-71C9-9782-1027CF1853B5}"/>
              </a:ext>
            </a:extLst>
          </p:cNvPr>
          <p:cNvSpPr/>
          <p:nvPr/>
        </p:nvSpPr>
        <p:spPr>
          <a:xfrm>
            <a:off x="3899053" y="1115733"/>
            <a:ext cx="3382663" cy="5299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57E6050-95D1-93DC-A212-F5E958C953F6}"/>
              </a:ext>
            </a:extLst>
          </p:cNvPr>
          <p:cNvSpPr/>
          <p:nvPr/>
        </p:nvSpPr>
        <p:spPr>
          <a:xfrm>
            <a:off x="7395431" y="261417"/>
            <a:ext cx="3493243" cy="55297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7041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6904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문화기술지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F9DDF1-3042-2935-16C6-F6F271925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567" y="1246361"/>
            <a:ext cx="3975568" cy="52890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BB215F-5F35-1378-FE15-811B8384C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476" y="1246361"/>
            <a:ext cx="3881433" cy="37511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6730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6904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문화기술지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2104E5-2678-1631-C970-323D5C974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51" y="2038229"/>
            <a:ext cx="4179534" cy="24024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4A6CEA-1BE9-431F-6533-45FD57A1D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40" y="4562886"/>
            <a:ext cx="4063745" cy="1891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93A8D8-3AFC-95AF-1AF8-E893A4AD7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46" y="4752049"/>
            <a:ext cx="4122739" cy="171616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A41D40-1FED-C792-81A2-A6D5755D4B26}"/>
              </a:ext>
            </a:extLst>
          </p:cNvPr>
          <p:cNvSpPr/>
          <p:nvPr/>
        </p:nvSpPr>
        <p:spPr>
          <a:xfrm>
            <a:off x="539951" y="2038229"/>
            <a:ext cx="4258191" cy="4578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C21D338-2AF7-B03D-AFAC-C646AB726D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931" y="1060450"/>
            <a:ext cx="3792264" cy="16030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488F349-5F68-6C55-A4FC-BC5AF30247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5295" y="2767543"/>
            <a:ext cx="3662900" cy="312164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E16796-EA9E-6699-F313-288D608AF0E4}"/>
              </a:ext>
            </a:extLst>
          </p:cNvPr>
          <p:cNvSpPr/>
          <p:nvPr/>
        </p:nvSpPr>
        <p:spPr>
          <a:xfrm>
            <a:off x="5046667" y="968810"/>
            <a:ext cx="3930185" cy="50485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058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6904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문화기술지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E15759-1ECD-81A2-BBE3-EC91E093A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75" y="2054226"/>
            <a:ext cx="3863915" cy="14481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1887F3F-D181-56D7-71B3-776039757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75" y="3529085"/>
            <a:ext cx="3863915" cy="28862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C7CA4C-6388-DE20-6B3C-733A2530A2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484" y="3502425"/>
            <a:ext cx="3013704" cy="203334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C1AED0-2033-7E0A-A8CE-2D5561E909C8}"/>
              </a:ext>
            </a:extLst>
          </p:cNvPr>
          <p:cNvSpPr/>
          <p:nvPr/>
        </p:nvSpPr>
        <p:spPr>
          <a:xfrm>
            <a:off x="353962" y="2054226"/>
            <a:ext cx="7197212" cy="44493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677FCB7-DB11-1FBC-4B91-06C4D7141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5216" y="417125"/>
            <a:ext cx="3773324" cy="9856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1156F19-2689-98AD-4B00-BD6E8312CE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5216" y="1371525"/>
            <a:ext cx="1730690" cy="24268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68F9E17-4E2F-B262-DA43-E94A584AED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5215" y="1781081"/>
            <a:ext cx="3745675" cy="227049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DD97D8E-9BB5-D8D5-E94C-22F7CB7BE50E}"/>
              </a:ext>
            </a:extLst>
          </p:cNvPr>
          <p:cNvSpPr/>
          <p:nvPr/>
        </p:nvSpPr>
        <p:spPr>
          <a:xfrm>
            <a:off x="7747821" y="354435"/>
            <a:ext cx="4104850" cy="3804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1648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6904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문화기술지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4C1535-798E-7508-6583-F16424EAF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51" y="2151499"/>
            <a:ext cx="4793395" cy="19966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D43852A-9DC6-3130-20B6-A646302E0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283" y="1633617"/>
            <a:ext cx="4793395" cy="37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449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24593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사례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개념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BC3151-AAD7-E0B0-5A92-919F4204FD7A}"/>
              </a:ext>
            </a:extLst>
          </p:cNvPr>
          <p:cNvSpPr txBox="1"/>
          <p:nvPr/>
        </p:nvSpPr>
        <p:spPr>
          <a:xfrm>
            <a:off x="935372" y="1895877"/>
            <a:ext cx="10375784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하나의 사건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형상 혹은 사회적인 단위에 집중적이고 전체적인 설명과 분석을 통해 시간에 따른 변화양상 즉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한양신명조"/>
              </a:rPr>
              <a:t>어떠한현상의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변화과정을 살펴볼 때 적절한 연구형태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</a:t>
            </a:r>
            <a:r>
              <a:rPr lang="en-US" altLang="ko-KR" sz="1400" kern="0" spc="0" dirty="0" err="1">
                <a:solidFill>
                  <a:srgbClr val="000000"/>
                </a:solidFill>
                <a:effectLst/>
                <a:ea typeface="한양신명조"/>
              </a:rPr>
              <a:t>Merrim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1998)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FC6F39-5C4D-663E-F87E-44E43D09C897}"/>
              </a:ext>
            </a:extLst>
          </p:cNvPr>
          <p:cNvSpPr/>
          <p:nvPr/>
        </p:nvSpPr>
        <p:spPr>
          <a:xfrm>
            <a:off x="655740" y="2935908"/>
            <a:ext cx="8002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특징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FB813-0185-DB3C-182F-4EFB5AEBFA51}"/>
              </a:ext>
            </a:extLst>
          </p:cNvPr>
          <p:cNvSpPr txBox="1"/>
          <p:nvPr/>
        </p:nvSpPr>
        <p:spPr>
          <a:xfrm>
            <a:off x="932576" y="3429000"/>
            <a:ext cx="10375784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중요한 상황들 속에서 사례가 전개되는 독특성과 복잡성에 대해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한양신명조"/>
              </a:rPr>
              <a:t>이해하고해석하고자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할 때 유용한 연구 설계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일상적인 사건들에 의미를 부여하고 복잡한 현상에 대한 심도 있는 이해를 유도할 수 있다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고미영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하경희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박정임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2009)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3)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단일 또는 여러 가지 사례를 맥락 속에 위치시켜 놓고 다양하고 풍부한 자료 수집을 통해 경계 지어진 체계나 특정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한양신명조"/>
              </a:rPr>
              <a:t>사례의시간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경과에 따른 발현 과정 등을 탐색할 때 주로 활용된다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(Creswell, 1998)</a:t>
            </a:r>
          </a:p>
        </p:txBody>
      </p:sp>
    </p:spTree>
    <p:extLst>
      <p:ext uri="{BB962C8B-B14F-4D97-AF65-F5344CB8AC3E}">
        <p14:creationId xmlns:p14="http://schemas.microsoft.com/office/powerpoint/2010/main" val="38189614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24593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사례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18325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사례의 정의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BC3151-AAD7-E0B0-5A92-919F4204FD7A}"/>
              </a:ext>
            </a:extLst>
          </p:cNvPr>
          <p:cNvSpPr txBox="1"/>
          <p:nvPr/>
        </p:nvSpPr>
        <p:spPr>
          <a:xfrm>
            <a:off x="935372" y="1895877"/>
            <a:ext cx="10375784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경계가 있는 하나의 체계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작용하는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(working)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부분을 가지고 있는 하나의 통합적 체계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(Stake, 1995)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0FC6F39-5C4D-663E-F87E-44E43D09C897}"/>
              </a:ext>
            </a:extLst>
          </p:cNvPr>
          <p:cNvSpPr/>
          <p:nvPr/>
        </p:nvSpPr>
        <p:spPr>
          <a:xfrm>
            <a:off x="655740" y="2835700"/>
            <a:ext cx="244810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사례의 접근방식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CFB813-0185-DB3C-182F-4EFB5AEBFA51}"/>
              </a:ext>
            </a:extLst>
          </p:cNvPr>
          <p:cNvSpPr txBox="1"/>
          <p:nvPr/>
        </p:nvSpPr>
        <p:spPr>
          <a:xfrm>
            <a:off x="932576" y="3328792"/>
            <a:ext cx="10375784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사례가 놓여 있는 물리적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사회적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문화적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상징적인 환경 내에서 바라보아야 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사례는 하나의 유기체계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3)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결국 사례연구는 프로그램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기관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사람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과정 혹은 사회단위와 같이 한정된 현상에 대한 철저하고 총체적인 서술과 분석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</a:t>
            </a:r>
            <a:r>
              <a:rPr lang="en-US" altLang="ko-KR" sz="1400" kern="0" spc="0" dirty="0" err="1">
                <a:solidFill>
                  <a:srgbClr val="000000"/>
                </a:solidFill>
                <a:effectLst/>
                <a:ea typeface="한양신명조"/>
              </a:rPr>
              <a:t>Merrim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1998).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C30DCA-2F88-4FD9-53D7-3044958674D9}"/>
              </a:ext>
            </a:extLst>
          </p:cNvPr>
          <p:cNvSpPr/>
          <p:nvPr/>
        </p:nvSpPr>
        <p:spPr>
          <a:xfrm>
            <a:off x="655740" y="4914946"/>
            <a:ext cx="343715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사례연구의 </a:t>
            </a:r>
            <a:r>
              <a:rPr lang="en-US" altLang="ko-KR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가지 유형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D8DE32-A52B-AC59-1404-7A99DC4ED362}"/>
              </a:ext>
            </a:extLst>
          </p:cNvPr>
          <p:cNvSpPr txBox="1"/>
          <p:nvPr/>
        </p:nvSpPr>
        <p:spPr>
          <a:xfrm>
            <a:off x="932576" y="5408038"/>
            <a:ext cx="10375784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도구적 단일사례연구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이론을 정립하거나 문제에 대한 통찰을 높이기 위한 목적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집합적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/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다중 사례연구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많은 사례들을 동시에 연구해 현상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인구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또는 일반적 상황에 대해 조사하기 위한 목적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3)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본질적 사례연구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하나의 사례에 초점을 맞추어 특정사례를 보다 잘 이해하기 위한 목적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D13B9-E0F7-DEE3-469C-CD7D6051E0A2}"/>
              </a:ext>
            </a:extLst>
          </p:cNvPr>
          <p:cNvSpPr txBox="1"/>
          <p:nvPr/>
        </p:nvSpPr>
        <p:spPr>
          <a:xfrm>
            <a:off x="3991416" y="4962587"/>
            <a:ext cx="3086833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rgbClr val="000000"/>
                </a:solidFill>
              </a:rPr>
              <a:t>Stake(1995)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474202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24593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사례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141577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F6D342-24E4-865E-2C19-4208169D9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1984" y="1297026"/>
            <a:ext cx="5837426" cy="4991533"/>
          </a:xfrm>
          <a:prstGeom prst="rect">
            <a:avLst/>
          </a:prstGeom>
        </p:spPr>
      </p:pic>
      <p:pic>
        <p:nvPicPr>
          <p:cNvPr id="14" name="그래픽 13" descr="배지 체크 표시 단색으로 채워진">
            <a:extLst>
              <a:ext uri="{FF2B5EF4-FFF2-40B4-BE49-F238E27FC236}">
                <a16:creationId xmlns:a16="http://schemas.microsoft.com/office/drawing/2014/main" id="{D065FFFA-A4E0-1199-F2B1-95EF4EF4D4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62539" y="533237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2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6904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질적연구의 특성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70648A-C774-7316-0816-99A03F75CBA8}"/>
              </a:ext>
            </a:extLst>
          </p:cNvPr>
          <p:cNvSpPr/>
          <p:nvPr/>
        </p:nvSpPr>
        <p:spPr>
          <a:xfrm>
            <a:off x="655740" y="1432150"/>
            <a:ext cx="348044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다양한</a:t>
            </a:r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패러다임의 구성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832115-C5C3-44A6-9D1B-6F475B9DF0EC}"/>
              </a:ext>
            </a:extLst>
          </p:cNvPr>
          <p:cNvSpPr txBox="1"/>
          <p:nvPr/>
        </p:nvSpPr>
        <p:spPr>
          <a:xfrm>
            <a:off x="932576" y="1925242"/>
            <a:ext cx="10326848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인간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사회과학 탐구의 다양한 패러다임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(Creswell, 2015)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E622A95-387F-388E-E51E-B17EF78D6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421321"/>
              </p:ext>
            </p:extLst>
          </p:nvPr>
        </p:nvGraphicFramePr>
        <p:xfrm>
          <a:off x="826666" y="2446321"/>
          <a:ext cx="9844131" cy="3794816"/>
        </p:xfrm>
        <a:graphic>
          <a:graphicData uri="http://schemas.openxmlformats.org/drawingml/2006/table">
            <a:tbl>
              <a:tblPr/>
              <a:tblGrid>
                <a:gridCol w="833201">
                  <a:extLst>
                    <a:ext uri="{9D8B030D-6E8A-4147-A177-3AD203B41FA5}">
                      <a16:colId xmlns:a16="http://schemas.microsoft.com/office/drawing/2014/main" val="4016679778"/>
                    </a:ext>
                  </a:extLst>
                </a:gridCol>
                <a:gridCol w="1802186">
                  <a:extLst>
                    <a:ext uri="{9D8B030D-6E8A-4147-A177-3AD203B41FA5}">
                      <a16:colId xmlns:a16="http://schemas.microsoft.com/office/drawing/2014/main" val="1648740845"/>
                    </a:ext>
                  </a:extLst>
                </a:gridCol>
                <a:gridCol w="1802186">
                  <a:extLst>
                    <a:ext uri="{9D8B030D-6E8A-4147-A177-3AD203B41FA5}">
                      <a16:colId xmlns:a16="http://schemas.microsoft.com/office/drawing/2014/main" val="1170898778"/>
                    </a:ext>
                  </a:extLst>
                </a:gridCol>
                <a:gridCol w="1802186">
                  <a:extLst>
                    <a:ext uri="{9D8B030D-6E8A-4147-A177-3AD203B41FA5}">
                      <a16:colId xmlns:a16="http://schemas.microsoft.com/office/drawing/2014/main" val="1162695817"/>
                    </a:ext>
                  </a:extLst>
                </a:gridCol>
                <a:gridCol w="1802186">
                  <a:extLst>
                    <a:ext uri="{9D8B030D-6E8A-4147-A177-3AD203B41FA5}">
                      <a16:colId xmlns:a16="http://schemas.microsoft.com/office/drawing/2014/main" val="3022477163"/>
                    </a:ext>
                  </a:extLst>
                </a:gridCol>
                <a:gridCol w="1802186">
                  <a:extLst>
                    <a:ext uri="{9D8B030D-6E8A-4147-A177-3AD203B41FA5}">
                      <a16:colId xmlns:a16="http://schemas.microsoft.com/office/drawing/2014/main" val="3769547758"/>
                    </a:ext>
                  </a:extLst>
                </a:gridCol>
              </a:tblGrid>
              <a:tr h="4752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해석적 틀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후기 실증주의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사회 구성주의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변혁적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/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포스트모던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실용주의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비판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인종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페미니스트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동성애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장애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532981"/>
                  </a:ext>
                </a:extLst>
              </a:tr>
              <a:tr h="8978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존재론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실재는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‘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밖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’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에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연구자는 확실한 것이 없기에 실재에 도달하기 힘들다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많은 실재는 경험과 상호작용을 통해 구성됨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주관적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-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객관적 실재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실재의 유용성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실재는 권력과 정체성 투쟁에 기반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29173"/>
                  </a:ext>
                </a:extLst>
              </a:tr>
              <a:tr h="7569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인식론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실재는 대략적으로만 알 수 있다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상호작용은 최소로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실재는 연구자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-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피연구자 간 함께 구성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경험들로 구성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함께 만들어 낸 결과물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다양한 도구를 통해 실재를 알게 됨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사회구조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권력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통제 등을 통해 실재를 알게 됨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989350"/>
                  </a:ext>
                </a:extLst>
              </a:tr>
              <a:tr h="75368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방법론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과학적 방법과 글쓰기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새로운 생각들을 귀납적으로 문어체를 통해 글쓰기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정치적 참여 격려 등 협력 과정을 사용함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양적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질적으로 자료수집 및 분석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권력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정체성 투쟁에서 행동과 변화를 요구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3889546"/>
                  </a:ext>
                </a:extLst>
              </a:tr>
              <a:tr h="8945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가치론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연구자의 편향은 통제되어야 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개인적 가치 존중 및 개인 간 협상 가능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가치는 문제화되고 추궁되어야 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연구자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양신명조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참여자의 관점이 모두 반영된 지식으로서의 가치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한양신명조"/>
                        </a:rPr>
                        <a:t>가치의 다양성 인정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74863" marR="74863" marT="37431" marB="37431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0254215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624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24593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사례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18C193-BFCA-AA78-4C74-AD68BC9C5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92" y="2054226"/>
            <a:ext cx="3441106" cy="41360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9695E5-14AA-0AA8-02AA-0CDF89A20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1899" y="1071260"/>
            <a:ext cx="3671301" cy="5119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718EDB-C1E7-ED94-6B9A-3AA4B6B85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3201" y="1027472"/>
            <a:ext cx="3734903" cy="21422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27125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24593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사례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67331C-3C9B-2055-70F8-590E933C7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27" y="2054225"/>
            <a:ext cx="3829622" cy="42551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DF2728-FB1B-A356-D79F-AE0D665CB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601" y="758066"/>
            <a:ext cx="4184578" cy="9273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7DEA59-FCE3-123B-3397-AB60D8EAA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6601" y="1584223"/>
            <a:ext cx="3759450" cy="20319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9991EA2-B40A-95D2-1B1A-1406F0A040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601" y="3521543"/>
            <a:ext cx="3829622" cy="288474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00617C-0E82-8353-968F-8FAE71E2530E}"/>
              </a:ext>
            </a:extLst>
          </p:cNvPr>
          <p:cNvSpPr/>
          <p:nvPr/>
        </p:nvSpPr>
        <p:spPr>
          <a:xfrm>
            <a:off x="4663440" y="688889"/>
            <a:ext cx="4184578" cy="5878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923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24593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사례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82C981-3085-85C0-1BF3-052B9C3C2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34" y="2054225"/>
            <a:ext cx="3770832" cy="15659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399273-CAC4-FA87-C3C7-B9AE1A4F8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210" y="1402785"/>
            <a:ext cx="4515517" cy="48882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48053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24593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사례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F9D69C-87AF-1EB7-EB9B-D3B611101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97" y="1957172"/>
            <a:ext cx="5137829" cy="3964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A341E9-7BD9-4430-4876-4AC101D07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97" y="2446308"/>
            <a:ext cx="4215132" cy="29122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4AB072-08EC-205C-044B-CB56C19077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0463" y="442697"/>
            <a:ext cx="3894157" cy="52049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ECE46C-43C4-240B-8DED-B4B95EA6F9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9531" y="5596595"/>
            <a:ext cx="3795089" cy="89923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A07D84-A6C5-BF17-13DE-1A95956BEC10}"/>
              </a:ext>
            </a:extLst>
          </p:cNvPr>
          <p:cNvSpPr/>
          <p:nvPr/>
        </p:nvSpPr>
        <p:spPr>
          <a:xfrm>
            <a:off x="393290" y="1957172"/>
            <a:ext cx="4513007" cy="36394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BE5929-A7ED-A539-647D-998B1EC47B83}"/>
              </a:ext>
            </a:extLst>
          </p:cNvPr>
          <p:cNvSpPr/>
          <p:nvPr/>
        </p:nvSpPr>
        <p:spPr>
          <a:xfrm>
            <a:off x="5240594" y="354435"/>
            <a:ext cx="4188541" cy="62135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7328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24593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사례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DE2EC4-EAC9-F8DD-BFF3-74494B6D7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30" y="1907638"/>
            <a:ext cx="3671889" cy="457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EA1F80-A0E7-F1B2-3D05-EE2D67A23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37" y="2453102"/>
            <a:ext cx="3595782" cy="12009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B3C5EC-5EE3-A0A0-7A1A-B4392CCCF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9972" y="629289"/>
            <a:ext cx="4624360" cy="39818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5616878-DBE6-7F47-C71D-97EDE7B615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9972" y="1027472"/>
            <a:ext cx="3848433" cy="538780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ACA75BA-D37C-666A-CEE0-A3AFB1657F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7543" y="1907638"/>
            <a:ext cx="3442963" cy="338754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8237F5-DA45-D706-74A6-92F16B687CD1}"/>
              </a:ext>
            </a:extLst>
          </p:cNvPr>
          <p:cNvSpPr/>
          <p:nvPr/>
        </p:nvSpPr>
        <p:spPr>
          <a:xfrm>
            <a:off x="357810" y="1907638"/>
            <a:ext cx="3792771" cy="1885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D21DA4B-9007-AFAF-2A0D-6B8127909DB4}"/>
              </a:ext>
            </a:extLst>
          </p:cNvPr>
          <p:cNvSpPr/>
          <p:nvPr/>
        </p:nvSpPr>
        <p:spPr>
          <a:xfrm>
            <a:off x="4309972" y="629289"/>
            <a:ext cx="7524218" cy="58669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8581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24593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사례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807BC8A-280B-1A9A-3551-60D3A5073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40" y="2039098"/>
            <a:ext cx="3982600" cy="157082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F04923D-B028-2833-4F57-B9DFF162B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33" y="3521660"/>
            <a:ext cx="4110786" cy="23782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9E94C6-E4E1-E5EF-F123-8390CE26F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7319" y="1027472"/>
            <a:ext cx="4393820" cy="7581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F4A406-8A36-CBE2-C512-E9297DFB6F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7319" y="1864450"/>
            <a:ext cx="4529189" cy="147441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0F508B-FDAC-88F0-1DA3-41262B925DAF}"/>
              </a:ext>
            </a:extLst>
          </p:cNvPr>
          <p:cNvSpPr/>
          <p:nvPr/>
        </p:nvSpPr>
        <p:spPr>
          <a:xfrm>
            <a:off x="542234" y="2039098"/>
            <a:ext cx="4244451" cy="3860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530AAA-1F62-E36E-10FA-DDB8A9B0F64B}"/>
              </a:ext>
            </a:extLst>
          </p:cNvPr>
          <p:cNvSpPr/>
          <p:nvPr/>
        </p:nvSpPr>
        <p:spPr>
          <a:xfrm>
            <a:off x="5111998" y="1027472"/>
            <a:ext cx="4689775" cy="2401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001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24593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사례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E74A98-6784-E9B6-29BF-769773799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40" y="2054225"/>
            <a:ext cx="3901778" cy="7315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379FC0-4B7B-A97D-646C-D7362C863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40" y="2891203"/>
            <a:ext cx="3782776" cy="19670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43A72F4-7198-F871-6C9C-F7BF0CC4A0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2305" y="1184323"/>
            <a:ext cx="3825572" cy="3353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482622F-C114-45E1-4306-18FCD87ADE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2305" y="1645926"/>
            <a:ext cx="4152054" cy="16841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250B6CC-E969-E101-B561-E7C2BC3E26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6398" y="3429000"/>
            <a:ext cx="4148164" cy="184085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ADCE60-D6A6-4DB9-D2A4-F5D45CEBFEF5}"/>
              </a:ext>
            </a:extLst>
          </p:cNvPr>
          <p:cNvSpPr/>
          <p:nvPr/>
        </p:nvSpPr>
        <p:spPr>
          <a:xfrm>
            <a:off x="540690" y="1987826"/>
            <a:ext cx="4016828" cy="30771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13CCBDC-5290-34B8-B9CE-C10869DCEF5D}"/>
              </a:ext>
            </a:extLst>
          </p:cNvPr>
          <p:cNvSpPr/>
          <p:nvPr/>
        </p:nvSpPr>
        <p:spPr>
          <a:xfrm>
            <a:off x="5017273" y="1115736"/>
            <a:ext cx="4460681" cy="430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0883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24593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사례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1517A1-9444-A50A-940C-93DB37DD52F7}"/>
              </a:ext>
            </a:extLst>
          </p:cNvPr>
          <p:cNvSpPr/>
          <p:nvPr/>
        </p:nvSpPr>
        <p:spPr>
          <a:xfrm>
            <a:off x="658536" y="1402785"/>
            <a:ext cx="158569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논문사례</a:t>
            </a:r>
            <a:r>
              <a:rPr lang="en-US" altLang="ko-KR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9C57D19-0358-099A-14AC-8DEA8B9AE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50" y="2054225"/>
            <a:ext cx="3678830" cy="11215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D1BCAD-970E-9D8E-DA3B-31053B678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40" y="3221315"/>
            <a:ext cx="3749112" cy="25568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CE4093-A1AC-B94F-1235-E8319EC9B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9320" y="804682"/>
            <a:ext cx="3840813" cy="12421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C02080B-A091-503F-11CA-41DE27ADD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5778" y="2379406"/>
            <a:ext cx="3279672" cy="40403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534A201-4286-F0BE-07BA-75CC31BEF964}"/>
              </a:ext>
            </a:extLst>
          </p:cNvPr>
          <p:cNvSpPr/>
          <p:nvPr/>
        </p:nvSpPr>
        <p:spPr>
          <a:xfrm>
            <a:off x="540690" y="1987826"/>
            <a:ext cx="4016828" cy="397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8B92216-8CA9-EE11-0F0B-68C04E360092}"/>
              </a:ext>
            </a:extLst>
          </p:cNvPr>
          <p:cNvSpPr/>
          <p:nvPr/>
        </p:nvSpPr>
        <p:spPr>
          <a:xfrm>
            <a:off x="4913905" y="747423"/>
            <a:ext cx="4079019" cy="14471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766C36B-5CFC-9D8A-F660-3D17DA225CAF}"/>
              </a:ext>
            </a:extLst>
          </p:cNvPr>
          <p:cNvSpPr/>
          <p:nvPr/>
        </p:nvSpPr>
        <p:spPr>
          <a:xfrm>
            <a:off x="6774511" y="2379406"/>
            <a:ext cx="3704421" cy="4040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554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서적 단색으로 채워진">
            <a:extLst>
              <a:ext uri="{FF2B5EF4-FFF2-40B4-BE49-F238E27FC236}">
                <a16:creationId xmlns:a16="http://schemas.microsoft.com/office/drawing/2014/main" id="{B1397ABF-0EF8-12A0-3589-5927EBA9D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574" y="471882"/>
            <a:ext cx="601910" cy="60191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0833E89-7CFC-33DC-6DB8-D5604E3985A3}"/>
              </a:ext>
            </a:extLst>
          </p:cNvPr>
          <p:cNvSpPr/>
          <p:nvPr/>
        </p:nvSpPr>
        <p:spPr>
          <a:xfrm>
            <a:off x="1299596" y="471882"/>
            <a:ext cx="18261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참고문헌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A47C9E-F485-9AEC-8D64-ECC6D5A422BF}"/>
              </a:ext>
            </a:extLst>
          </p:cNvPr>
          <p:cNvSpPr txBox="1"/>
          <p:nvPr/>
        </p:nvSpPr>
        <p:spPr>
          <a:xfrm>
            <a:off x="423643" y="1283481"/>
            <a:ext cx="1128738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고미영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하경희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박정임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(2009),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질적 사례연구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서울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청록출판사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김영주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(2019),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사상사고에 노출된 기관사의 경험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내러티브 탐구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서울대학교 대학원 박사학위논문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김영천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(2017),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질적연구방법론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I Bricoleur,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서울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아카데미프레스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Amos, H. (2002). Doing Qualitative Research in Education Settings, State University of New York.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Charmas, C. (2006). Constructing Grounded Theory: A Practical Guide through qualitative Analysis. Sage publication Inc.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박현선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이산균 이채원 공역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(2013).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근거이론의 구성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질적 분석의 실천 지침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학지사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Creswell, J. W. (1998). Qualitative Inquiry and Research design: Choosing Among five traditions. Approaches. Thousand Oaks, CA: Sage.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Denzin, N. K. &amp; Lincoln, Y. S. (1994). Introduction: Entering the field of qualitative research. In N. K. Denzin &amp; Y. S. Lincoln (Eds.), Handbook of qualitative research (pp. 1-17). Thousand Oaks, CA: Sage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Gadamer, H. G. (2012).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진리와 방법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1. [Wahrheit und Methode 1](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이길우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이선관 임호일 역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).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파주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문학동네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. 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원본발간일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1990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).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Giorgi, A.(1999), Phenomenological perspective on some phenomenographic results on learning, Journal of Phenomenological Psychology, Fall, 30(2), 68-84.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Glaser, B. &amp; Strauss, A. (1967). The Discovery of Grounded Theory: Strategies for Qualitative Research, New York: Aldine de Gruyter.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Habermas, J.(1972), Knowledge and human interest. J. Shapiro. trans. Boston: Beacon Press.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Heidegger, M. (2016).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존재와 시간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전양범 역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).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서울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동서문화사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Husserl, E.(1970), The crisis of European sciences and transcendental phenomenology (D. Carr, Trans.). Evanston, IL: Northwestern University Press.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John W. Creswell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저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조흥식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정선욱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김진숙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권지성 공역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(2015),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질적 연구방법론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다섯 가지 접근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서울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학지사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Lather, P. (1997). Troubling the Angels: Womens living with HIVIAIDS. Boulder: Westviews/ HarperCollins.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Merleau-Ponty, M.(1962), Phenomenology of perception (C. Smith, Trans.). London: Routledge &amp; Kegan Paul.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Riessman, C. K. (2008). Narrative methods for the human sciences. Sage Publications, Inc.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Stake, R. E. (1995). The art case study research.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ea typeface="한양신명조"/>
              </a:rPr>
              <a:t>Thousan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 Oaks, CA: Sage.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Strauss, A. &amp; Corbin, J. (1998). Basic of Qualitative Research: Grounded Theory Procedures and Techniques. Sage Publication Inc.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Strauss, A. &amp; Corbin, J.(1990). Grounded Theory Research: Canons, P. &amp; Evaluative Criteria, E. Department of social and Behavioral Sciences. Zeitschrift fur Soziologie, Jg. 19, Heft 6, S.418-427.</a:t>
            </a: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van Manen, M. (1997).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체험연구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해석학적 현상학의 인간과학 연구방법론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신경림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안규남 역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서울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동녘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. (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원본발간일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1990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한양신명조"/>
              </a:rPr>
              <a:t>년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ea typeface="한양신명조"/>
              </a:rPr>
              <a:t>).</a:t>
            </a:r>
            <a:endParaRPr lang="ko-KR" altLang="en-US" sz="1200" kern="0" spc="0" dirty="0">
              <a:solidFill>
                <a:srgbClr val="000000"/>
              </a:solidFill>
              <a:effectLst/>
              <a:ea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4072577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D65BBB3-DCC8-ECFB-80B7-79CB7AFD0609}"/>
              </a:ext>
            </a:extLst>
          </p:cNvPr>
          <p:cNvSpPr/>
          <p:nvPr/>
        </p:nvSpPr>
        <p:spPr>
          <a:xfrm>
            <a:off x="4181855" y="2967335"/>
            <a:ext cx="38282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감사합니다</a:t>
            </a:r>
            <a:r>
              <a:rPr lang="en-US" altLang="ko-KR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4955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현상학적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70648A-C774-7316-0816-99A03F75CBA8}"/>
              </a:ext>
            </a:extLst>
          </p:cNvPr>
          <p:cNvSpPr/>
          <p:nvPr/>
        </p:nvSpPr>
        <p:spPr>
          <a:xfrm>
            <a:off x="655740" y="1432150"/>
            <a:ext cx="593303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출발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의식을 통해서 재구성되는 선험세계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832115-C5C3-44A6-9D1B-6F475B9DF0EC}"/>
              </a:ext>
            </a:extLst>
          </p:cNvPr>
          <p:cNvSpPr txBox="1"/>
          <p:nvPr/>
        </p:nvSpPr>
        <p:spPr>
          <a:xfrm>
            <a:off x="932576" y="1925242"/>
            <a:ext cx="10375784" cy="4575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관점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인식론적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발단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실증주의적 경향에 반대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3)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표어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사태 자체로 돌아가라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(To the things themselves)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4)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원리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무전제성의 원리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사태 그 자체에 대한 본질적인 이해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)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(1)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본질직관 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   ① 선지식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선전제 유보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그대로의 본질 파악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   ② 현상학적 판단 중지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(epoch)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와 환원이 필요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괄호치기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(bracketing) 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선입견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편견의 판단 중지 괄호 안에 묶어둠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   ① 편견으로 가득찬 연구자의 소박한 인식주의를 괄호 속에 넣어야 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   ②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이를 통해 사물이나 대상을 있는 그대로 인식할 수 있다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5)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특징과 위기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지향성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의식의 주체가 대상에 대해 갖는 체험구조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)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(1)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주체와 대상이 상호주관적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객관과 주관으로 분리되지 않음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)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   - “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주체가 어떻게 객체에 관계하는가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?” [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인식론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]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(2)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너무 초월적이다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상대주의와 회의론의 위기에 처하게 됨</a:t>
            </a:r>
            <a:endParaRPr lang="ko-KR" altLang="en-US" sz="14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A4E61-98D5-B9CF-A3A8-6487A7B8E56D}"/>
              </a:ext>
            </a:extLst>
          </p:cNvPr>
          <p:cNvSpPr txBox="1"/>
          <p:nvPr/>
        </p:nvSpPr>
        <p:spPr>
          <a:xfrm>
            <a:off x="6455678" y="1470256"/>
            <a:ext cx="1429973" cy="421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Husserl(1970)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75575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현상학적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70648A-C774-7316-0816-99A03F75CBA8}"/>
              </a:ext>
            </a:extLst>
          </p:cNvPr>
          <p:cNvSpPr/>
          <p:nvPr/>
        </p:nvSpPr>
        <p:spPr>
          <a:xfrm>
            <a:off x="655740" y="1432150"/>
            <a:ext cx="470192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변화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신체를 통해서 지각된 세계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832115-C5C3-44A6-9D1B-6F475B9DF0EC}"/>
              </a:ext>
            </a:extLst>
          </p:cNvPr>
          <p:cNvSpPr txBox="1"/>
          <p:nvPr/>
        </p:nvSpPr>
        <p:spPr>
          <a:xfrm>
            <a:off x="932576" y="1925242"/>
            <a:ext cx="10375784" cy="1996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관점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존재론적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발단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Edmund Husserl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을 비판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3)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표어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체험하는 주체로서 세계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-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-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존재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(being-in-the world)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로서의 대상 강조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“의식 이전에 신체를 통해서 직접적으로 지각되는 체험적 세계를 기술하는 것”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4)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특징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주체가 경험한 시간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공간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신체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인간관계 등에 대해 겪은 대로의 설명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“현상학은 경험 혹은 이론에 의한 관찰이나 설명을 만들어 내지 않는다”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A4E61-98D5-B9CF-A3A8-6487A7B8E56D}"/>
              </a:ext>
            </a:extLst>
          </p:cNvPr>
          <p:cNvSpPr txBox="1"/>
          <p:nvPr/>
        </p:nvSpPr>
        <p:spPr>
          <a:xfrm>
            <a:off x="5357668" y="1479791"/>
            <a:ext cx="2319206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Merleau-Ponty(1962)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245ED3-E02B-7E02-AF3D-06960CE4103D}"/>
              </a:ext>
            </a:extLst>
          </p:cNvPr>
          <p:cNvSpPr/>
          <p:nvPr/>
        </p:nvSpPr>
        <p:spPr>
          <a:xfrm>
            <a:off x="655740" y="4210304"/>
            <a:ext cx="531748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해석학적 현상학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존재론적 입장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등장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18A123-9E74-AA8A-3057-15FC9C4F3C5A}"/>
              </a:ext>
            </a:extLst>
          </p:cNvPr>
          <p:cNvSpPr txBox="1"/>
          <p:nvPr/>
        </p:nvSpPr>
        <p:spPr>
          <a:xfrm>
            <a:off x="932576" y="4703396"/>
            <a:ext cx="10375784" cy="1673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발단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너무 초월적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인식론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이다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 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(1)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여기에 존재론적 현상학을 더하자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  (2) “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객체가 주체에게 다가오는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ea typeface="한양신명조"/>
              </a:rPr>
              <a:t>것”이다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 [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존재론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]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2)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원리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이해의 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(pre)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구조에 따라 이루어지는 해석학적 순환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 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"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이해를 ‘미리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(vor)’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구조로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그리고 해석을 ‘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~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으로서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(als)’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구조로 설명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BCE75F-0883-6361-5FB9-0C17197F0AAD}"/>
              </a:ext>
            </a:extLst>
          </p:cNvPr>
          <p:cNvSpPr txBox="1"/>
          <p:nvPr/>
        </p:nvSpPr>
        <p:spPr>
          <a:xfrm>
            <a:off x="5877785" y="4257945"/>
            <a:ext cx="3224269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Heidegger(2016,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ea typeface="한양신명조"/>
              </a:rPr>
              <a:t>전양범 역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ea typeface="한양신명조"/>
              </a:rPr>
              <a:t>)</a:t>
            </a:r>
            <a:endParaRPr lang="ko-KR" altLang="en-US" sz="1600" kern="0" spc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12399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 descr="경주용 깃발 단색으로 채워진">
            <a:extLst>
              <a:ext uri="{FF2B5EF4-FFF2-40B4-BE49-F238E27FC236}">
                <a16:creationId xmlns:a16="http://schemas.microsoft.com/office/drawing/2014/main" id="{621FD749-0CD3-2BCF-17B0-61BC73A2B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740" y="354435"/>
            <a:ext cx="761301" cy="7613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C7F6894-14DF-F140-8D86-9D7BE7280E1F}"/>
              </a:ext>
            </a:extLst>
          </p:cNvPr>
          <p:cNvSpPr/>
          <p:nvPr/>
        </p:nvSpPr>
        <p:spPr>
          <a:xfrm>
            <a:off x="1417041" y="442697"/>
            <a:ext cx="32800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ko-KR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ko-KR" altLang="en-US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현상학적 연구</a:t>
            </a:r>
            <a:endParaRPr lang="en-US" altLang="ko-KR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70648A-C774-7316-0816-99A03F75CBA8}"/>
              </a:ext>
            </a:extLst>
          </p:cNvPr>
          <p:cNvSpPr/>
          <p:nvPr/>
        </p:nvSpPr>
        <p:spPr>
          <a:xfrm>
            <a:off x="655740" y="1432150"/>
            <a:ext cx="511870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해석학적 현상학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철학적 입장</a:t>
            </a:r>
            <a:r>
              <a:rPr lang="en-US" altLang="ko-KR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</a:t>
            </a:r>
            <a:r>
              <a:rPr lang="ko-KR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등장 </a:t>
            </a:r>
            <a:endParaRPr lang="en-US" altLang="ko-KR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832115-C5C3-44A6-9D1B-6F475B9DF0EC}"/>
              </a:ext>
            </a:extLst>
          </p:cNvPr>
          <p:cNvSpPr txBox="1"/>
          <p:nvPr/>
        </p:nvSpPr>
        <p:spPr>
          <a:xfrm>
            <a:off x="932576" y="1925242"/>
            <a:ext cx="10375784" cy="1026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1) Husserl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의 무전제성에 대한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Gadamer(2012)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의 비판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이것 또한 선입견이다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.</a:t>
            </a:r>
          </a:p>
          <a:p>
            <a:pPr marL="0" marR="0" indent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ea typeface="한양신명조"/>
              </a:rPr>
              <a:t>2) “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ea typeface="한양신명조"/>
              </a:rPr>
              <a:t>개개인이 갖는 선입견은 개개인의 올바른 판단보다 훨씬 더 강하게 개인적 존재의 역사적 현실성을 규정”하기에 완전한 무전제적 해석은 가능하지 않다“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7C4F522-AF93-A942-077C-E888A3D89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02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5830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3975</Words>
  <Application>Microsoft Office PowerPoint</Application>
  <PresentationFormat>와이드스크린</PresentationFormat>
  <Paragraphs>415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3" baseType="lpstr">
      <vt:lpstr>맑은 고딕</vt:lpstr>
      <vt:lpstr>한양신명조</vt:lpstr>
      <vt:lpstr>Arial</vt:lpstr>
      <vt:lpstr>Office 테마</vt:lpstr>
      <vt:lpstr>질적연구방법론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질적연구방법론</dc:title>
  <dc:creator>성하</dc:creator>
  <cp:lastModifiedBy>성하</cp:lastModifiedBy>
  <cp:revision>10</cp:revision>
  <dcterms:created xsi:type="dcterms:W3CDTF">2022-07-31T10:27:53Z</dcterms:created>
  <dcterms:modified xsi:type="dcterms:W3CDTF">2022-08-04T07:44:15Z</dcterms:modified>
</cp:coreProperties>
</file>